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85"/>
  </p:notesMasterIdLst>
  <p:handoutMasterIdLst>
    <p:handoutMasterId r:id="rId86"/>
  </p:handoutMasterIdLst>
  <p:sldIdLst>
    <p:sldId id="270" r:id="rId3"/>
    <p:sldId id="423" r:id="rId4"/>
    <p:sldId id="424" r:id="rId5"/>
    <p:sldId id="386" r:id="rId6"/>
    <p:sldId id="388" r:id="rId7"/>
    <p:sldId id="401" r:id="rId8"/>
    <p:sldId id="402" r:id="rId9"/>
    <p:sldId id="403" r:id="rId10"/>
    <p:sldId id="404" r:id="rId11"/>
    <p:sldId id="425" r:id="rId12"/>
    <p:sldId id="477" r:id="rId13"/>
    <p:sldId id="478" r:id="rId14"/>
    <p:sldId id="479" r:id="rId15"/>
    <p:sldId id="480" r:id="rId16"/>
    <p:sldId id="481" r:id="rId17"/>
    <p:sldId id="482" r:id="rId18"/>
    <p:sldId id="426" r:id="rId19"/>
    <p:sldId id="505" r:id="rId20"/>
    <p:sldId id="506" r:id="rId21"/>
    <p:sldId id="507" r:id="rId22"/>
    <p:sldId id="508" r:id="rId23"/>
    <p:sldId id="509" r:id="rId24"/>
    <p:sldId id="510" r:id="rId25"/>
    <p:sldId id="511" r:id="rId26"/>
    <p:sldId id="512" r:id="rId27"/>
    <p:sldId id="513" r:id="rId28"/>
    <p:sldId id="514" r:id="rId29"/>
    <p:sldId id="515" r:id="rId30"/>
    <p:sldId id="516" r:id="rId31"/>
    <p:sldId id="517" r:id="rId32"/>
    <p:sldId id="518" r:id="rId33"/>
    <p:sldId id="519" r:id="rId34"/>
    <p:sldId id="520" r:id="rId35"/>
    <p:sldId id="521" r:id="rId36"/>
    <p:sldId id="522" r:id="rId37"/>
    <p:sldId id="523" r:id="rId38"/>
    <p:sldId id="524" r:id="rId39"/>
    <p:sldId id="427" r:id="rId40"/>
    <p:sldId id="491" r:id="rId41"/>
    <p:sldId id="492" r:id="rId42"/>
    <p:sldId id="493" r:id="rId43"/>
    <p:sldId id="494" r:id="rId44"/>
    <p:sldId id="495" r:id="rId45"/>
    <p:sldId id="496" r:id="rId46"/>
    <p:sldId id="497" r:id="rId47"/>
    <p:sldId id="428" r:id="rId48"/>
    <p:sldId id="416" r:id="rId49"/>
    <p:sldId id="466" r:id="rId50"/>
    <p:sldId id="467" r:id="rId51"/>
    <p:sldId id="472" r:id="rId52"/>
    <p:sldId id="473" r:id="rId53"/>
    <p:sldId id="468" r:id="rId54"/>
    <p:sldId id="484" r:id="rId55"/>
    <p:sldId id="469" r:id="rId56"/>
    <p:sldId id="471" r:id="rId57"/>
    <p:sldId id="476" r:id="rId58"/>
    <p:sldId id="419" r:id="rId59"/>
    <p:sldId id="429" r:id="rId60"/>
    <p:sldId id="498" r:id="rId61"/>
    <p:sldId id="499" r:id="rId62"/>
    <p:sldId id="500" r:id="rId63"/>
    <p:sldId id="501" r:id="rId64"/>
    <p:sldId id="430" r:id="rId65"/>
    <p:sldId id="422" r:id="rId66"/>
    <p:sldId id="474" r:id="rId67"/>
    <p:sldId id="475" r:id="rId68"/>
    <p:sldId id="433" r:id="rId69"/>
    <p:sldId id="525" r:id="rId70"/>
    <p:sldId id="460" r:id="rId71"/>
    <p:sldId id="528" r:id="rId72"/>
    <p:sldId id="434" r:id="rId73"/>
    <p:sldId id="485" r:id="rId74"/>
    <p:sldId id="486" r:id="rId75"/>
    <p:sldId id="487" r:id="rId76"/>
    <p:sldId id="488" r:id="rId77"/>
    <p:sldId id="489" r:id="rId78"/>
    <p:sldId id="431" r:id="rId79"/>
    <p:sldId id="502" r:id="rId80"/>
    <p:sldId id="503" r:id="rId81"/>
    <p:sldId id="504" r:id="rId82"/>
    <p:sldId id="526" r:id="rId83"/>
    <p:sldId id="527" r:id="rId84"/>
  </p:sldIdLst>
  <p:sldSz cx="9144000" cy="6858000" type="screen4x3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 Bergener" initials="KB" lastIdx="2" clrIdx="0"/>
  <p:cmAuthor id="1" name="Markus Stratz" initials="MS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852339"/>
    <a:srgbClr val="8797A3"/>
    <a:srgbClr val="000000"/>
    <a:srgbClr val="003E90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7" autoAdjust="0"/>
    <p:restoredTop sz="84698" autoAdjust="0"/>
  </p:normalViewPr>
  <p:slideViewPr>
    <p:cSldViewPr>
      <p:cViewPr varScale="1">
        <p:scale>
          <a:sx n="78" d="100"/>
          <a:sy n="78" d="100"/>
        </p:scale>
        <p:origin x="42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588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5B663-A359-4E54-8989-6E815F050B49}" type="datetimeFigureOut">
              <a:rPr lang="de-DE" smtClean="0"/>
              <a:pPr/>
              <a:t>04.07.2015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6FD83-94F6-4B7E-97F7-9005B88CBB0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707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243D8-2C9D-447E-8AC2-008C661E1A6F}" type="datetimeFigureOut">
              <a:rPr lang="de-DE" smtClean="0"/>
              <a:pPr/>
              <a:t>04.07.2015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FBBB1-C8EB-4E56-B1DB-58475CA8EC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613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</a:t>
            </a:r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48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#Retrieve the Value where 10 hotels have a bigger distances to the cathedral: </a:t>
            </a:r>
          </a:p>
          <a:p>
            <a:r>
              <a:rPr lang="en-GB" dirty="0" smtClean="0"/>
              <a:t>#evaluating feature X099_DistanceCathedralLeSeu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827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#Retrieve the Value where 10 hotels have a bigger distances to the cathedral: </a:t>
            </a:r>
          </a:p>
          <a:p>
            <a:r>
              <a:rPr lang="en-GB" dirty="0" smtClean="0"/>
              <a:t>#evaluating feature X099_DistanceCathedralLeSeu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718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#Delete Values based on the combination of features X100_DistanceAlcudiaOldTown and X046_PayOptions</a:t>
            </a:r>
          </a:p>
          <a:p>
            <a:r>
              <a:rPr lang="en-GB" dirty="0" smtClean="0"/>
              <a:t>#The combination </a:t>
            </a:r>
            <a:r>
              <a:rPr lang="en-GB" dirty="0" err="1" smtClean="0"/>
              <a:t>ist</a:t>
            </a:r>
            <a:r>
              <a:rPr lang="en-GB" dirty="0" smtClean="0"/>
              <a:t> build by a linear combination of the two features, therefore a numerical representation </a:t>
            </a:r>
          </a:p>
          <a:p>
            <a:r>
              <a:rPr lang="en-GB" dirty="0" smtClean="0"/>
              <a:t>#of the X046_PayOptions feature x is added with the X100_DistanceAlcudiaOldTown feature y (result=</a:t>
            </a:r>
            <a:r>
              <a:rPr lang="en-GB" dirty="0" err="1" smtClean="0"/>
              <a:t>num_hash</a:t>
            </a:r>
            <a:r>
              <a:rPr lang="en-GB" dirty="0" smtClean="0"/>
              <a:t>(x)+y)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347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Hash erklären. Zwei Sätze.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039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</a:t>
            </a:r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48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</a:t>
            </a:r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48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Pic</a:t>
            </a:r>
            <a:r>
              <a:rPr lang="de-DE" dirty="0" smtClean="0"/>
              <a:t>:</a:t>
            </a:r>
            <a:r>
              <a:rPr lang="de-DE" baseline="0" dirty="0" smtClean="0"/>
              <a:t>	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(!) </a:t>
            </a:r>
            <a:r>
              <a:rPr lang="de-DE" baseline="0" dirty="0" err="1" smtClean="0"/>
              <a:t>categorical</a:t>
            </a:r>
            <a:r>
              <a:rPr lang="de-DE" baseline="0" dirty="0" smtClean="0"/>
              <a:t> + </a:t>
            </a:r>
            <a:r>
              <a:rPr lang="de-DE" baseline="0" dirty="0" err="1" smtClean="0"/>
              <a:t>numerical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features</a:t>
            </a:r>
            <a:r>
              <a:rPr lang="de-DE" baseline="0" dirty="0" smtClean="0"/>
              <a:t> (X) </a:t>
            </a:r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r>
              <a:rPr lang="de-DE" baseline="0" dirty="0" err="1" smtClean="0">
                <a:sym typeface="Wingdings" panose="05000000000000000000" pitchFamily="2" charset="2"/>
              </a:rPr>
              <a:t>numerical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result</a:t>
            </a:r>
            <a:r>
              <a:rPr lang="de-DE" baseline="0" dirty="0" smtClean="0">
                <a:sym typeface="Wingdings" panose="05000000000000000000" pitchFamily="2" charset="2"/>
              </a:rPr>
              <a:t> (Y)</a:t>
            </a:r>
            <a:endParaRPr lang="de-DE" dirty="0" smtClean="0"/>
          </a:p>
          <a:p>
            <a:r>
              <a:rPr lang="de-DE" dirty="0" smtClean="0"/>
              <a:t>Sen:	</a:t>
            </a:r>
            <a:r>
              <a:rPr lang="de-DE" dirty="0" err="1" smtClean="0"/>
              <a:t>training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really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endParaRPr lang="de-DE" dirty="0" smtClean="0"/>
          </a:p>
          <a:p>
            <a:r>
              <a:rPr lang="de-DE" dirty="0" err="1" smtClean="0"/>
              <a:t>Pre</a:t>
            </a:r>
            <a:r>
              <a:rPr lang="de-DE" dirty="0" smtClean="0"/>
              <a:t>:	</a:t>
            </a:r>
            <a:r>
              <a:rPr lang="de-DE" dirty="0" err="1" smtClean="0"/>
              <a:t>might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poor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fit</a:t>
            </a:r>
          </a:p>
          <a:p>
            <a:r>
              <a:rPr lang="de-DE" baseline="0" dirty="0" err="1" smtClean="0"/>
              <a:t>Wea</a:t>
            </a:r>
            <a:r>
              <a:rPr lang="de-DE" baseline="0" dirty="0" smtClean="0"/>
              <a:t>:	</a:t>
            </a:r>
            <a:r>
              <a:rPr lang="de-DE" baseline="0" dirty="0" err="1" smtClean="0"/>
              <a:t>depending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input</a:t>
            </a:r>
            <a:endParaRPr lang="de-DE" baseline="0" dirty="0" smtClean="0"/>
          </a:p>
          <a:p>
            <a:r>
              <a:rPr lang="de-DE" baseline="0" dirty="0" smtClean="0"/>
              <a:t>	</a:t>
            </a:r>
            <a:r>
              <a:rPr lang="de-DE" baseline="0" dirty="0" err="1" smtClean="0"/>
              <a:t>overestimates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fit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correlation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2963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MCAR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676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Trees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worst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possibly</a:t>
            </a:r>
            <a:r>
              <a:rPr lang="de-DE" baseline="0" dirty="0" smtClean="0"/>
              <a:t> due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overfitting</a:t>
            </a:r>
            <a:endParaRPr lang="de-DE" dirty="0" smtClean="0"/>
          </a:p>
          <a:p>
            <a:r>
              <a:rPr lang="de-DE" dirty="0" smtClean="0"/>
              <a:t>MCAR: </a:t>
            </a:r>
            <a:r>
              <a:rPr lang="de-DE" dirty="0" err="1" smtClean="0"/>
              <a:t>Maybe</a:t>
            </a:r>
            <a:r>
              <a:rPr lang="de-DE" dirty="0" smtClean="0"/>
              <a:t> LM </a:t>
            </a:r>
            <a:r>
              <a:rPr lang="de-DE" dirty="0" err="1" smtClean="0"/>
              <a:t>found</a:t>
            </a:r>
            <a:r>
              <a:rPr lang="de-DE" dirty="0" smtClean="0"/>
              <a:t> linear </a:t>
            </a:r>
            <a:r>
              <a:rPr lang="de-DE" dirty="0" err="1" smtClean="0"/>
              <a:t>dependency</a:t>
            </a:r>
            <a:r>
              <a:rPr lang="de-DE" dirty="0" smtClean="0"/>
              <a:t> </a:t>
            </a:r>
            <a:r>
              <a:rPr lang="de-DE" dirty="0" err="1" smtClean="0"/>
              <a:t>btw</a:t>
            </a:r>
            <a:r>
              <a:rPr lang="de-DE" dirty="0" smtClean="0"/>
              <a:t>. </a:t>
            </a:r>
            <a:r>
              <a:rPr lang="de-DE" dirty="0" err="1" smtClean="0"/>
              <a:t>Postcode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distToBeach</a:t>
            </a:r>
            <a:endParaRPr lang="de-DE" dirty="0" smtClean="0"/>
          </a:p>
          <a:p>
            <a:r>
              <a:rPr lang="de-DE" dirty="0" smtClean="0"/>
              <a:t>MAR RF: Sample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ten</a:t>
            </a:r>
            <a:r>
              <a:rPr lang="de-DE" dirty="0" smtClean="0"/>
              <a:t> </a:t>
            </a:r>
            <a:r>
              <a:rPr lang="de-DE" dirty="0" err="1" smtClean="0"/>
              <a:t>might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misleading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2132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</a:t>
            </a:r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4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</a:t>
            </a:r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48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5150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</a:t>
            </a:r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48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</a:t>
            </a:r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48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</a:t>
            </a:r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48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</a:t>
            </a:r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48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NA‘s</a:t>
            </a:r>
            <a:r>
              <a:rPr lang="de-DE" dirty="0" smtClean="0"/>
              <a:t> in </a:t>
            </a:r>
            <a:r>
              <a:rPr lang="de-DE" dirty="0" err="1" smtClean="0"/>
              <a:t>result</a:t>
            </a:r>
            <a:r>
              <a:rPr lang="de-DE" dirty="0" smtClean="0"/>
              <a:t> </a:t>
            </a:r>
            <a:r>
              <a:rPr lang="de-DE" dirty="0" err="1" smtClean="0"/>
              <a:t>otherwise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4955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NA‘s</a:t>
            </a:r>
            <a:r>
              <a:rPr lang="de-DE" dirty="0" smtClean="0"/>
              <a:t> in </a:t>
            </a:r>
            <a:r>
              <a:rPr lang="de-DE" dirty="0" err="1" smtClean="0"/>
              <a:t>result</a:t>
            </a:r>
            <a:r>
              <a:rPr lang="de-DE" dirty="0" smtClean="0"/>
              <a:t> </a:t>
            </a:r>
            <a:r>
              <a:rPr lang="de-DE" dirty="0" err="1" smtClean="0"/>
              <a:t>otherwise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4955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original dataset</a:t>
            </a:r>
            <a:r>
              <a:rPr lang="en-GB" baseline="0" dirty="0" smtClean="0"/>
              <a:t> (</a:t>
            </a:r>
            <a:r>
              <a:rPr lang="en-GB" baseline="0" dirty="0" err="1" smtClean="0"/>
              <a:t>outputall</a:t>
            </a:r>
            <a:r>
              <a:rPr lang="en-GB" baseline="0" dirty="0" smtClean="0"/>
              <a:t>) consist of 118.105 NA values </a:t>
            </a:r>
          </a:p>
          <a:p>
            <a:r>
              <a:rPr lang="en-GB" baseline="0" dirty="0" smtClean="0"/>
              <a:t>24 features in the end</a:t>
            </a:r>
          </a:p>
          <a:p>
            <a:r>
              <a:rPr lang="en-GB" baseline="0" dirty="0" smtClean="0"/>
              <a:t>After analysis and appointments with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9139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Nas</a:t>
            </a:r>
          </a:p>
          <a:p>
            <a:r>
              <a:rPr lang="de-DE" dirty="0" err="1" smtClean="0"/>
              <a:t>Calculate</a:t>
            </a:r>
            <a:r>
              <a:rPr lang="de-DE" dirty="0" smtClean="0"/>
              <a:t>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lower</a:t>
            </a:r>
            <a:r>
              <a:rPr lang="de-DE" dirty="0" smtClean="0"/>
              <a:t>/</a:t>
            </a:r>
            <a:r>
              <a:rPr lang="de-DE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mean</a:t>
            </a:r>
            <a:endParaRPr lang="de-DE" baseline="0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empty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strings</a:t>
            </a:r>
            <a:r>
              <a:rPr lang="de-DE" baseline="0" dirty="0" smtClean="0"/>
              <a:t> &lt;-NA</a:t>
            </a:r>
          </a:p>
          <a:p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delete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observations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Nas-&gt;262 </a:t>
            </a:r>
            <a:r>
              <a:rPr lang="de-DE" baseline="0" dirty="0" err="1" smtClean="0"/>
              <a:t>oberservations</a:t>
            </a:r>
            <a:r>
              <a:rPr lang="de-DE" baseline="0" dirty="0" smtClean="0"/>
              <a:t> + 24 </a:t>
            </a:r>
            <a:r>
              <a:rPr lang="de-DE" baseline="0" dirty="0" err="1" smtClean="0"/>
              <a:t>features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6009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575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`</a:t>
            </a:r>
            <a:r>
              <a:rPr lang="de-DE" dirty="0" err="1" smtClean="0"/>
              <a:t>ToDO</a:t>
            </a:r>
            <a:r>
              <a:rPr lang="de-DE" dirty="0" smtClean="0"/>
              <a:t>:</a:t>
            </a:r>
          </a:p>
          <a:p>
            <a:r>
              <a:rPr lang="de-DE" dirty="0" smtClean="0"/>
              <a:t>- </a:t>
            </a:r>
            <a:r>
              <a:rPr lang="de-DE" dirty="0" err="1" smtClean="0"/>
              <a:t>nice-to-have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video</a:t>
            </a:r>
            <a:r>
              <a:rPr lang="de-DE" baseline="0" dirty="0" smtClean="0"/>
              <a:t> w/ </a:t>
            </a:r>
            <a:r>
              <a:rPr lang="de-DE" baseline="0" dirty="0" err="1" smtClean="0"/>
              <a:t>google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earth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152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:</a:t>
            </a:r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4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Erklärung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warum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wir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nicht</a:t>
            </a:r>
            <a:r>
              <a:rPr lang="en-GB" baseline="0" dirty="0" smtClean="0"/>
              <a:t> die </a:t>
            </a:r>
            <a:r>
              <a:rPr lang="en-GB" baseline="0" dirty="0" err="1" smtClean="0"/>
              <a:t>gleichen</a:t>
            </a:r>
            <a:r>
              <a:rPr lang="en-GB" baseline="0" dirty="0" smtClean="0"/>
              <a:t> Feature </a:t>
            </a:r>
            <a:r>
              <a:rPr lang="en-GB" baseline="0" dirty="0" err="1" smtClean="0"/>
              <a:t>löschen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408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deleted</a:t>
            </a:r>
            <a:r>
              <a:rPr lang="en-GB" baseline="0" dirty="0" smtClean="0"/>
              <a:t> ten values by random with an deleting index: </a:t>
            </a:r>
          </a:p>
          <a:p>
            <a:endParaRPr lang="en-GB" baseline="0" dirty="0" smtClean="0"/>
          </a:p>
          <a:p>
            <a:r>
              <a:rPr lang="en-GB" baseline="0" dirty="0" smtClean="0"/>
              <a:t>MCAR &lt;- function(data, </a:t>
            </a:r>
            <a:r>
              <a:rPr lang="en-GB" baseline="0" dirty="0" err="1" smtClean="0"/>
              <a:t>column_name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value.delete</a:t>
            </a:r>
            <a:r>
              <a:rPr lang="en-GB" baseline="0" dirty="0" smtClean="0"/>
              <a:t> = 10, </a:t>
            </a:r>
            <a:r>
              <a:rPr lang="en-GB" baseline="0" dirty="0" err="1" smtClean="0"/>
              <a:t>setseed</a:t>
            </a:r>
            <a:r>
              <a:rPr lang="en-GB" baseline="0" dirty="0" smtClean="0"/>
              <a:t>=FALSE){</a:t>
            </a:r>
          </a:p>
          <a:p>
            <a:r>
              <a:rPr lang="en-GB" baseline="0" dirty="0" smtClean="0"/>
              <a:t>  # introduce MCAR in a dataset</a:t>
            </a:r>
          </a:p>
          <a:p>
            <a:r>
              <a:rPr lang="en-GB" baseline="0" dirty="0" smtClean="0"/>
              <a:t>  if(</a:t>
            </a:r>
            <a:r>
              <a:rPr lang="en-GB" baseline="0" dirty="0" err="1" smtClean="0"/>
              <a:t>value.delete</a:t>
            </a:r>
            <a:r>
              <a:rPr lang="en-GB" baseline="0" dirty="0" smtClean="0"/>
              <a:t>&lt;=0)</a:t>
            </a:r>
          </a:p>
          <a:p>
            <a:r>
              <a:rPr lang="en-GB" baseline="0" dirty="0" smtClean="0"/>
              <a:t>    stop("the number of deleting values needs to be positive")</a:t>
            </a:r>
          </a:p>
          <a:p>
            <a:r>
              <a:rPr lang="en-GB" baseline="0" dirty="0" smtClean="0"/>
              <a:t>  if(sum(</a:t>
            </a:r>
            <a:r>
              <a:rPr lang="en-GB" baseline="0" dirty="0" err="1" smtClean="0"/>
              <a:t>is.na</a:t>
            </a:r>
            <a:r>
              <a:rPr lang="en-GB" baseline="0" dirty="0" smtClean="0"/>
              <a:t>(data))!=0)</a:t>
            </a:r>
          </a:p>
          <a:p>
            <a:r>
              <a:rPr lang="en-GB" baseline="0" dirty="0" smtClean="0"/>
              <a:t>    stop("the data matrix in entry should be complete")</a:t>
            </a:r>
          </a:p>
          <a:p>
            <a:endParaRPr lang="en-GB" baseline="0" dirty="0" smtClean="0"/>
          </a:p>
          <a:p>
            <a:r>
              <a:rPr lang="en-GB" baseline="0" dirty="0" smtClean="0"/>
              <a:t>  </a:t>
            </a:r>
            <a:r>
              <a:rPr lang="en-GB" baseline="0" dirty="0" err="1" smtClean="0"/>
              <a:t>ifelse</a:t>
            </a:r>
            <a:r>
              <a:rPr lang="en-GB" baseline="0" dirty="0" smtClean="0"/>
              <a:t>(</a:t>
            </a:r>
            <a:r>
              <a:rPr lang="en-GB" baseline="0" dirty="0" err="1" smtClean="0"/>
              <a:t>setseed,source</a:t>
            </a:r>
            <a:r>
              <a:rPr lang="en-GB" baseline="0" dirty="0" smtClean="0"/>
              <a:t>("</a:t>
            </a:r>
            <a:r>
              <a:rPr lang="en-GB" baseline="0" dirty="0" err="1" smtClean="0"/>
              <a:t>Seed.R</a:t>
            </a:r>
            <a:r>
              <a:rPr lang="en-GB" baseline="0" dirty="0" smtClean="0"/>
              <a:t>"),NA)                                              #set the seed via </a:t>
            </a:r>
            <a:r>
              <a:rPr lang="en-GB" baseline="0" dirty="0" err="1" smtClean="0"/>
              <a:t>Seed.R</a:t>
            </a:r>
            <a:endParaRPr lang="en-GB" baseline="0" dirty="0" smtClean="0"/>
          </a:p>
          <a:p>
            <a:r>
              <a:rPr lang="en-GB" baseline="0" dirty="0" smtClean="0"/>
              <a:t>  </a:t>
            </a:r>
            <a:r>
              <a:rPr lang="en-GB" baseline="0" dirty="0" err="1" smtClean="0"/>
              <a:t>del_index</a:t>
            </a:r>
            <a:r>
              <a:rPr lang="en-GB" baseline="0" dirty="0" smtClean="0"/>
              <a:t>&lt;-sample(</a:t>
            </a:r>
            <a:r>
              <a:rPr lang="en-GB" baseline="0" dirty="0" err="1" smtClean="0"/>
              <a:t>nrow</a:t>
            </a:r>
            <a:r>
              <a:rPr lang="en-GB" baseline="0" dirty="0" smtClean="0"/>
              <a:t>(data),</a:t>
            </a:r>
            <a:r>
              <a:rPr lang="en-GB" baseline="0" dirty="0" err="1" smtClean="0"/>
              <a:t>value.delete</a:t>
            </a:r>
            <a:r>
              <a:rPr lang="en-GB" baseline="0" dirty="0" smtClean="0"/>
              <a:t>)                                       #creating the index to delete </a:t>
            </a:r>
          </a:p>
          <a:p>
            <a:r>
              <a:rPr lang="en-GB" baseline="0" dirty="0" smtClean="0"/>
              <a:t>  data[</a:t>
            </a:r>
            <a:r>
              <a:rPr lang="en-GB" baseline="0" dirty="0" err="1" smtClean="0"/>
              <a:t>del_index,column_name</a:t>
            </a:r>
            <a:r>
              <a:rPr lang="en-GB" baseline="0" dirty="0" smtClean="0"/>
              <a:t>]&lt;-NA                                                  #delete the observations from the feature</a:t>
            </a:r>
          </a:p>
          <a:p>
            <a:r>
              <a:rPr lang="en-GB" baseline="0" dirty="0" smtClean="0"/>
              <a:t>  return(data)</a:t>
            </a:r>
          </a:p>
          <a:p>
            <a:r>
              <a:rPr lang="en-GB" baseline="0" dirty="0" smtClean="0"/>
              <a:t>}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FBBB1-C8EB-4E56-B1DB-58475CA8EC6C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929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RCIS_PPP-Vorlage_0512_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411" y="-20833"/>
            <a:ext cx="9144000" cy="6858000"/>
          </a:xfrm>
          <a:prstGeom prst="rect">
            <a:avLst/>
          </a:prstGeom>
        </p:spPr>
      </p:pic>
      <p:sp>
        <p:nvSpPr>
          <p:cNvPr id="15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467544" y="1511257"/>
            <a:ext cx="6507268" cy="909631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rgbClr val="852339"/>
                </a:solidFill>
              </a:defRPr>
            </a:lvl1pPr>
          </a:lstStyle>
          <a:p>
            <a:pPr lvl="0"/>
            <a:r>
              <a:rPr lang="de-DE" noProof="0" smtClean="0"/>
              <a:t>Click to edit Master title</a:t>
            </a:r>
            <a:endParaRPr lang="de-DE" noProof="0"/>
          </a:p>
        </p:txBody>
      </p:sp>
      <p:sp>
        <p:nvSpPr>
          <p:cNvPr id="16" name="Inhaltsplatzhalter 15"/>
          <p:cNvSpPr>
            <a:spLocks noGrp="1"/>
          </p:cNvSpPr>
          <p:nvPr>
            <p:ph sz="quarter" idx="12" hasCustomPrompt="1"/>
          </p:nvPr>
        </p:nvSpPr>
        <p:spPr>
          <a:xfrm>
            <a:off x="467544" y="2492896"/>
            <a:ext cx="6507268" cy="504056"/>
          </a:xfrm>
          <a:prstGeom prst="rect">
            <a:avLst/>
          </a:prstGeom>
        </p:spPr>
        <p:txBody>
          <a:bodyPr/>
          <a:lstStyle>
            <a:lvl1pPr marL="0">
              <a:defRPr sz="1500" b="1" cap="all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noProof="0" smtClean="0"/>
              <a:t>Click to edit master subtitle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79413" y="6092825"/>
            <a:ext cx="59928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de-DE" sz="900" cap="none" smtClean="0">
                <a:solidFill>
                  <a:schemeClr val="bg1"/>
                </a:solidFill>
                <a:cs typeface="+mn-cs"/>
              </a:defRPr>
            </a:lvl1pPr>
            <a:lvl2pPr>
              <a:defRPr lang="de-DE" sz="1800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marR="0" lvl="0" indent="0" fontAlgn="auto">
              <a:lnSpc>
                <a:spcPct val="100000"/>
              </a:lnSpc>
              <a:buClrTx/>
              <a:buSzTx/>
              <a:tabLst/>
            </a:pPr>
            <a:r>
              <a:rPr lang="de-DE" dirty="0" smtClean="0"/>
              <a:t>Textmasterformat bearbeiten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7524328" y="610192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9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‹Nr.›</a:t>
            </a:fld>
            <a:r>
              <a:rPr lang="de-DE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07.07.2015</a:t>
            </a:r>
            <a:endParaRPr lang="de-DE" sz="900" b="0" cap="none" baseline="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1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3964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95536" y="1772816"/>
            <a:ext cx="6552728" cy="3312368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 or Image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5157192"/>
            <a:ext cx="6551613" cy="792162"/>
          </a:xfrm>
          <a:prstGeom prst="rect">
            <a:avLst/>
          </a:prstGeom>
        </p:spPr>
        <p:txBody>
          <a:bodyPr/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lang="en-US" sz="1300" b="0" kern="1200" cap="all" spc="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to add contact Details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33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095111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77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RCIS_PPP-Vorlage_0512_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411" y="-20833"/>
            <a:ext cx="9144000" cy="6858000"/>
          </a:xfrm>
          <a:prstGeom prst="rect">
            <a:avLst/>
          </a:prstGeom>
        </p:spPr>
      </p:pic>
      <p:sp>
        <p:nvSpPr>
          <p:cNvPr id="15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467544" y="1511257"/>
            <a:ext cx="6507268" cy="909631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rgbClr val="852339"/>
                </a:solidFill>
              </a:defRPr>
            </a:lvl1pPr>
          </a:lstStyle>
          <a:p>
            <a:pPr lvl="0"/>
            <a:r>
              <a:rPr lang="de-DE" noProof="0" smtClean="0"/>
              <a:t>Click to edit Master title</a:t>
            </a:r>
            <a:endParaRPr lang="de-DE" noProof="0"/>
          </a:p>
        </p:txBody>
      </p:sp>
      <p:sp>
        <p:nvSpPr>
          <p:cNvPr id="16" name="Inhaltsplatzhalter 15"/>
          <p:cNvSpPr>
            <a:spLocks noGrp="1"/>
          </p:cNvSpPr>
          <p:nvPr>
            <p:ph sz="quarter" idx="12" hasCustomPrompt="1"/>
          </p:nvPr>
        </p:nvSpPr>
        <p:spPr>
          <a:xfrm>
            <a:off x="467544" y="2492896"/>
            <a:ext cx="6507268" cy="504056"/>
          </a:xfrm>
          <a:prstGeom prst="rect">
            <a:avLst/>
          </a:prstGeom>
        </p:spPr>
        <p:txBody>
          <a:bodyPr/>
          <a:lstStyle>
            <a:lvl1pPr marL="0">
              <a:defRPr sz="1500" b="1" cap="all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noProof="0" smtClean="0"/>
              <a:t>Click to edit master subtitle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79413" y="6092825"/>
            <a:ext cx="59928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de-DE" sz="900" cap="none" smtClean="0">
                <a:solidFill>
                  <a:schemeClr val="bg1"/>
                </a:solidFill>
                <a:cs typeface="+mn-cs"/>
              </a:defRPr>
            </a:lvl1pPr>
            <a:lvl2pPr>
              <a:defRPr lang="de-DE" sz="1800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marR="0" lvl="0" indent="0" fontAlgn="auto">
              <a:lnSpc>
                <a:spcPct val="100000"/>
              </a:lnSpc>
              <a:buClrTx/>
              <a:buSzTx/>
              <a:tabLst/>
            </a:pPr>
            <a:r>
              <a:rPr lang="de-DE" dirty="0" smtClean="0"/>
              <a:t>Textmasterformat bearbeiten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7524328" y="610192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9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‹Nr.›</a:t>
            </a:fld>
            <a:r>
              <a:rPr lang="de-DE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30.01.2015</a:t>
            </a:r>
            <a:endParaRPr lang="de-DE" sz="900" b="0" cap="none" baseline="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1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8284" y="1548166"/>
            <a:ext cx="8370180" cy="4321175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2000" baseline="0">
                <a:solidFill>
                  <a:srgbClr val="5F5F5F"/>
                </a:solidFill>
                <a:latin typeface="Trebuchet MS" pitchFamily="34" charset="0"/>
              </a:defRPr>
            </a:lvl1pPr>
            <a:lvl2pPr>
              <a:defRPr sz="1300">
                <a:solidFill>
                  <a:srgbClr val="5F5F5F"/>
                </a:solidFill>
                <a:latin typeface="Trebuchet MS" pitchFamily="34" charset="0"/>
              </a:defRPr>
            </a:lvl2pPr>
            <a:lvl3pPr>
              <a:defRPr sz="1300">
                <a:solidFill>
                  <a:srgbClr val="5F5F5F"/>
                </a:solidFill>
                <a:latin typeface="Trebuchet MS" pitchFamily="34" charset="0"/>
              </a:defRPr>
            </a:lvl3pPr>
            <a:lvl4pPr>
              <a:defRPr sz="1300">
                <a:solidFill>
                  <a:srgbClr val="5F5F5F"/>
                </a:solidFill>
                <a:latin typeface="Trebuchet MS" pitchFamily="34" charset="0"/>
              </a:defRPr>
            </a:lvl4pPr>
            <a:lvl5pPr>
              <a:defRPr sz="1300">
                <a:solidFill>
                  <a:srgbClr val="5F5F5F"/>
                </a:solidFill>
                <a:latin typeface="Trebuchet MS" pitchFamily="34" charset="0"/>
              </a:defRPr>
            </a:lvl5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add</a:t>
            </a:r>
            <a:r>
              <a:rPr lang="de-DE" noProof="0" dirty="0" smtClean="0"/>
              <a:t> </a:t>
            </a:r>
            <a:r>
              <a:rPr lang="de-DE" noProof="0" dirty="0" err="1" smtClean="0"/>
              <a:t>text</a:t>
            </a:r>
            <a:endParaRPr lang="de-DE" noProof="0" dirty="0" smtClean="0"/>
          </a:p>
        </p:txBody>
      </p:sp>
      <p:sp>
        <p:nvSpPr>
          <p:cNvPr id="17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68988" y="476672"/>
            <a:ext cx="6507268" cy="936103"/>
          </a:xfrm>
          <a:prstGeom prst="rect">
            <a:avLst/>
          </a:prstGeom>
        </p:spPr>
        <p:txBody>
          <a:bodyPr/>
          <a:lstStyle>
            <a:lvl1pPr marL="0">
              <a:defRPr sz="2500" b="1" cap="all" baseline="0">
                <a:solidFill>
                  <a:srgbClr val="852339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46967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68988" y="476672"/>
            <a:ext cx="6507268" cy="936103"/>
          </a:xfrm>
          <a:prstGeom prst="rect">
            <a:avLst/>
          </a:prstGeom>
        </p:spPr>
        <p:txBody>
          <a:bodyPr/>
          <a:lstStyle>
            <a:lvl1pPr marL="0">
              <a:defRPr sz="2500" b="1" cap="all" baseline="0">
                <a:solidFill>
                  <a:srgbClr val="852339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  <a:endParaRPr lang="de-DE" noProof="0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7695113" y="10116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402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8284" y="1548166"/>
            <a:ext cx="8370180" cy="4321175"/>
          </a:xfrm>
          <a:prstGeom prst="rect">
            <a:avLst/>
          </a:prstGeom>
        </p:spPr>
        <p:txBody>
          <a:bodyPr>
            <a:normAutofit/>
          </a:bodyPr>
          <a:lstStyle>
            <a:lvl1pPr marL="183600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baseline="0">
                <a:solidFill>
                  <a:srgbClr val="5F5F5F"/>
                </a:solidFill>
                <a:latin typeface="Trebuchet MS" pitchFamily="34" charset="0"/>
              </a:defRPr>
            </a:lvl1pPr>
            <a:lvl2pPr marL="361950" indent="-180975"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-"/>
              <a:defRPr sz="2000" baseline="0">
                <a:solidFill>
                  <a:srgbClr val="5F5F5F"/>
                </a:solidFill>
                <a:latin typeface="Trebuchet MS" pitchFamily="34" charset="0"/>
              </a:defRPr>
            </a:lvl2pPr>
            <a:lvl3pPr marL="534988" indent="-173038">
              <a:spcAft>
                <a:spcPts val="300"/>
              </a:spcAft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Trebuchet MS" pitchFamily="34" charset="0"/>
              </a:defRPr>
            </a:lvl3pPr>
            <a:lvl4pPr marL="801688" indent="-171450">
              <a:spcAft>
                <a:spcPts val="300"/>
              </a:spcAft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Trebuchet MS" pitchFamily="34" charset="0"/>
              </a:defRPr>
            </a:lvl4pPr>
            <a:lvl5pPr>
              <a:defRPr sz="1300">
                <a:solidFill>
                  <a:srgbClr val="5F5F5F"/>
                </a:solidFill>
                <a:latin typeface="Trebuchet MS" pitchFamily="34" charset="0"/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r>
              <a:rPr lang="en-US" noProof="0" dirty="0" smtClean="0"/>
              <a:t>1.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1"/>
            <a:r>
              <a:rPr lang="en-US" noProof="0" dirty="0" smtClean="0"/>
              <a:t>2.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1"/>
            <a:r>
              <a:rPr lang="en-US" noProof="0" dirty="0" smtClean="0"/>
              <a:t>2.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2"/>
            <a:endParaRPr lang="en-US" noProof="0" dirty="0" smtClean="0"/>
          </a:p>
          <a:p>
            <a:pPr lvl="1"/>
            <a:endParaRPr lang="en-US" noProof="0" dirty="0" smtClean="0"/>
          </a:p>
          <a:p>
            <a:pPr lvl="2"/>
            <a:endParaRPr lang="en-US" noProof="0" dirty="0" smtClean="0"/>
          </a:p>
          <a:p>
            <a:pPr lvl="3"/>
            <a:endParaRPr lang="en-US" noProof="0" dirty="0"/>
          </a:p>
        </p:txBody>
      </p:sp>
      <p:sp>
        <p:nvSpPr>
          <p:cNvPr id="17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68988" y="476672"/>
            <a:ext cx="6507268" cy="93610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500" b="1" cap="all" noProof="0" dirty="0">
                <a:solidFill>
                  <a:srgbClr val="852339"/>
                </a:solidFill>
              </a:defRPr>
            </a:lvl1pPr>
          </a:lstStyle>
          <a:p>
            <a:pPr marL="0"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9913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99979" y="1628800"/>
            <a:ext cx="3959225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8284" y="1548166"/>
            <a:ext cx="4121708" cy="4321175"/>
          </a:xfrm>
          <a:prstGeom prst="rect">
            <a:avLst/>
          </a:prstGeom>
        </p:spPr>
        <p:txBody>
          <a:bodyPr numCol="1" spcCol="180000">
            <a:normAutofit/>
          </a:bodyPr>
          <a:lstStyle>
            <a:lvl1pPr marL="0">
              <a:tabLst/>
              <a:defRPr sz="1800">
                <a:solidFill>
                  <a:srgbClr val="5F5F5F"/>
                </a:solidFill>
                <a:latin typeface="Trebuchet MS" pitchFamily="34" charset="0"/>
              </a:defRPr>
            </a:lvl1pPr>
            <a:lvl2pPr>
              <a:defRPr sz="1300">
                <a:solidFill>
                  <a:srgbClr val="5F5F5F"/>
                </a:solidFill>
                <a:latin typeface="Trebuchet MS" pitchFamily="34" charset="0"/>
              </a:defRPr>
            </a:lvl2pPr>
            <a:lvl3pPr>
              <a:defRPr sz="1300">
                <a:solidFill>
                  <a:srgbClr val="5F5F5F"/>
                </a:solidFill>
                <a:latin typeface="Trebuchet MS" pitchFamily="34" charset="0"/>
              </a:defRPr>
            </a:lvl3pPr>
            <a:lvl4pPr>
              <a:defRPr sz="1300">
                <a:solidFill>
                  <a:srgbClr val="5F5F5F"/>
                </a:solidFill>
                <a:latin typeface="Trebuchet MS" pitchFamily="34" charset="0"/>
              </a:defRPr>
            </a:lvl4pPr>
            <a:lvl5pPr>
              <a:defRPr sz="1300">
                <a:solidFill>
                  <a:srgbClr val="5F5F5F"/>
                </a:solidFill>
                <a:latin typeface="Trebuchet MS" pitchFamily="34" charset="0"/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0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68988" y="476672"/>
            <a:ext cx="6507268" cy="864095"/>
          </a:xfrm>
          <a:prstGeom prst="rect">
            <a:avLst/>
          </a:prstGeom>
        </p:spPr>
        <p:txBody>
          <a:bodyPr/>
          <a:lstStyle>
            <a:lvl1pPr>
              <a:defRPr sz="2500" b="1" cap="all" baseline="0">
                <a:solidFill>
                  <a:srgbClr val="852339"/>
                </a:solidFill>
              </a:defRPr>
            </a:lvl1pPr>
          </a:lstStyle>
          <a:p>
            <a:pPr lvl="0"/>
            <a:r>
              <a:rPr lang="en-US" noProof="0" smtClean="0"/>
              <a:t>Click to edit title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7882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RCIS_PPP-Vorlage_0512_12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Inhaltsplatzhalter 15"/>
          <p:cNvSpPr>
            <a:spLocks noGrp="1"/>
          </p:cNvSpPr>
          <p:nvPr>
            <p:ph sz="quarter" idx="12" hasCustomPrompt="1"/>
          </p:nvPr>
        </p:nvSpPr>
        <p:spPr>
          <a:xfrm>
            <a:off x="368988" y="5059306"/>
            <a:ext cx="6507268" cy="817966"/>
          </a:xfrm>
          <a:prstGeom prst="rect">
            <a:avLst/>
          </a:prstGeom>
        </p:spPr>
        <p:txBody>
          <a:bodyPr/>
          <a:lstStyle>
            <a:lvl1pPr>
              <a:defRPr sz="13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add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contact</a:t>
            </a:r>
            <a:r>
              <a:rPr lang="de-DE" noProof="0" dirty="0" smtClean="0"/>
              <a:t> Details</a:t>
            </a:r>
          </a:p>
        </p:txBody>
      </p:sp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68988" y="1511257"/>
            <a:ext cx="6507268" cy="1125655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89408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8284" y="1548166"/>
            <a:ext cx="8370180" cy="4321175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2000" baseline="0">
                <a:solidFill>
                  <a:srgbClr val="5F5F5F"/>
                </a:solidFill>
                <a:latin typeface="Trebuchet MS" pitchFamily="34" charset="0"/>
              </a:defRPr>
            </a:lvl1pPr>
            <a:lvl2pPr>
              <a:defRPr sz="1300">
                <a:solidFill>
                  <a:srgbClr val="5F5F5F"/>
                </a:solidFill>
                <a:latin typeface="Trebuchet MS" pitchFamily="34" charset="0"/>
              </a:defRPr>
            </a:lvl2pPr>
            <a:lvl3pPr>
              <a:defRPr sz="1300">
                <a:solidFill>
                  <a:srgbClr val="5F5F5F"/>
                </a:solidFill>
                <a:latin typeface="Trebuchet MS" pitchFamily="34" charset="0"/>
              </a:defRPr>
            </a:lvl3pPr>
            <a:lvl4pPr>
              <a:defRPr sz="1300">
                <a:solidFill>
                  <a:srgbClr val="5F5F5F"/>
                </a:solidFill>
                <a:latin typeface="Trebuchet MS" pitchFamily="34" charset="0"/>
              </a:defRPr>
            </a:lvl4pPr>
            <a:lvl5pPr>
              <a:defRPr sz="1300">
                <a:solidFill>
                  <a:srgbClr val="5F5F5F"/>
                </a:solidFill>
                <a:latin typeface="Trebuchet MS" pitchFamily="34" charset="0"/>
              </a:defRPr>
            </a:lvl5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add</a:t>
            </a:r>
            <a:r>
              <a:rPr lang="de-DE" noProof="0" dirty="0" smtClean="0"/>
              <a:t> </a:t>
            </a:r>
            <a:r>
              <a:rPr lang="de-DE" noProof="0" dirty="0" err="1" smtClean="0"/>
              <a:t>text</a:t>
            </a:r>
            <a:endParaRPr lang="de-DE" noProof="0" dirty="0" smtClean="0"/>
          </a:p>
        </p:txBody>
      </p:sp>
      <p:sp>
        <p:nvSpPr>
          <p:cNvPr id="17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68988" y="476672"/>
            <a:ext cx="6507268" cy="936103"/>
          </a:xfrm>
          <a:prstGeom prst="rect">
            <a:avLst/>
          </a:prstGeom>
        </p:spPr>
        <p:txBody>
          <a:bodyPr/>
          <a:lstStyle>
            <a:lvl1pPr marL="0">
              <a:defRPr sz="2500" b="1" cap="all" baseline="0">
                <a:solidFill>
                  <a:srgbClr val="852339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  <a:endParaRPr lang="de-DE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RCIS_PPP-Vorlage_0512_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20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1679" y="161888"/>
            <a:ext cx="4028375" cy="396783"/>
          </a:xfrm>
          <a:prstGeom prst="rect">
            <a:avLst/>
          </a:prstGeom>
        </p:spPr>
        <p:txBody>
          <a:bodyPr lIns="91422" tIns="45711" rIns="91422" bIns="45711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3165" y="1110993"/>
            <a:ext cx="8748781" cy="4756637"/>
          </a:xfrm>
          <a:prstGeom prst="rect">
            <a:avLst/>
          </a:prstGeom>
        </p:spPr>
        <p:txBody>
          <a:bodyPr lIns="91422" tIns="45711" rIns="91422" bIns="45711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0"/>
          </p:nvPr>
        </p:nvSpPr>
        <p:spPr>
          <a:xfrm>
            <a:off x="7055213" y="5661302"/>
            <a:ext cx="1874511" cy="260290"/>
          </a:xfrm>
          <a:prstGeom prst="rect">
            <a:avLst/>
          </a:prstGeom>
          <a:ln/>
        </p:spPr>
        <p:txBody>
          <a:bodyPr lIns="91422" tIns="45711" rIns="91422" bIns="45711"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Quelle: Autor bla</a:t>
            </a:r>
          </a:p>
        </p:txBody>
      </p:sp>
    </p:spTree>
    <p:extLst>
      <p:ext uri="{BB962C8B-B14F-4D97-AF65-F5344CB8AC3E}">
        <p14:creationId xmlns:p14="http://schemas.microsoft.com/office/powerpoint/2010/main" val="4247421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1679" y="161888"/>
            <a:ext cx="4028375" cy="396783"/>
          </a:xfrm>
          <a:prstGeom prst="rect">
            <a:avLst/>
          </a:prstGeom>
        </p:spPr>
        <p:txBody>
          <a:bodyPr lIns="91422" tIns="45711" rIns="91422" bIns="45711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0"/>
          </p:nvPr>
        </p:nvSpPr>
        <p:spPr>
          <a:xfrm>
            <a:off x="7055213" y="5661302"/>
            <a:ext cx="1874511" cy="260290"/>
          </a:xfrm>
          <a:prstGeom prst="rect">
            <a:avLst/>
          </a:prstGeom>
          <a:ln/>
        </p:spPr>
        <p:txBody>
          <a:bodyPr lIns="91422" tIns="45711" rIns="91422" bIns="45711"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Quelle: Autor bla</a:t>
            </a:r>
          </a:p>
        </p:txBody>
      </p:sp>
    </p:spTree>
    <p:extLst>
      <p:ext uri="{BB962C8B-B14F-4D97-AF65-F5344CB8AC3E}">
        <p14:creationId xmlns:p14="http://schemas.microsoft.com/office/powerpoint/2010/main" val="902578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378000" y="1548000"/>
            <a:ext cx="8353425" cy="4319587"/>
          </a:xfrm>
          <a:prstGeom prst="rect">
            <a:avLst/>
          </a:prstGeom>
        </p:spPr>
        <p:txBody>
          <a:bodyPr>
            <a:normAutofit/>
          </a:bodyPr>
          <a:lstStyle>
            <a:lvl1pPr marL="183600" indent="-1836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lang="en-US" sz="2400" b="0" kern="1200" spc="0" baseline="0" noProof="0" dirty="0" smtClean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>
              <a:spcBef>
                <a:spcPts val="300"/>
              </a:spcBef>
              <a:buFont typeface="Wingdings" pitchFamily="2" charset="2"/>
              <a:buChar char="§"/>
              <a:defRPr sz="2200">
                <a:solidFill>
                  <a:srgbClr val="5F5F5F"/>
                </a:solidFill>
              </a:defRPr>
            </a:lvl2pPr>
            <a:lvl3pPr marL="806450" indent="-182563">
              <a:spcBef>
                <a:spcPts val="300"/>
              </a:spcBef>
              <a:buFont typeface="Wingdings" pitchFamily="2" charset="2"/>
              <a:buChar char="§"/>
              <a:defRPr>
                <a:solidFill>
                  <a:srgbClr val="5F5F5F"/>
                </a:solidFill>
              </a:defRPr>
            </a:lvl3pPr>
            <a:lvl4pPr marL="1163638" indent="-174625">
              <a:buFont typeface="Wingdings" pitchFamily="2" charset="2"/>
              <a:buChar char="§"/>
              <a:defRPr sz="1800">
                <a:solidFill>
                  <a:srgbClr val="5F5F5F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1" name="Textplatzhalt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0" indent="0">
              <a:defRPr lang="en-US" sz="2500" b="1" kern="1200" cap="all" spc="0" baseline="0" noProof="0" dirty="0">
                <a:solidFill>
                  <a:srgbClr val="852339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platzhalt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370800" y="1052736"/>
            <a:ext cx="6508800" cy="288032"/>
          </a:xfrm>
          <a:prstGeom prst="rect">
            <a:avLst/>
          </a:prstGeom>
        </p:spPr>
        <p:txBody>
          <a:bodyPr/>
          <a:lstStyle>
            <a:lvl1pPr marL="0" indent="0">
              <a:defRPr lang="en-US" sz="1500" b="1" kern="1200" cap="all" spc="0" baseline="0" noProof="0" dirty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0584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95536" y="1772816"/>
            <a:ext cx="6552728" cy="3312368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 or Image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5157192"/>
            <a:ext cx="6551613" cy="792162"/>
          </a:xfrm>
          <a:prstGeom prst="rect">
            <a:avLst/>
          </a:prstGeom>
        </p:spPr>
        <p:txBody>
          <a:bodyPr/>
          <a:lstStyle>
            <a:lvl1pPr marL="182563" marR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lang="en-US" sz="1300" b="0" kern="1200" cap="all" spc="0" baseline="0" noProof="0" dirty="0" smtClean="0">
                <a:solidFill>
                  <a:schemeClr val="bg1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</a:lstStyle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Click to add contact Details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74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68988" y="476672"/>
            <a:ext cx="6507268" cy="936103"/>
          </a:xfrm>
          <a:prstGeom prst="rect">
            <a:avLst/>
          </a:prstGeom>
        </p:spPr>
        <p:txBody>
          <a:bodyPr/>
          <a:lstStyle>
            <a:lvl1pPr marL="0">
              <a:defRPr sz="2500" b="1" cap="all" baseline="0">
                <a:solidFill>
                  <a:srgbClr val="852339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edit</a:t>
            </a:r>
            <a:r>
              <a:rPr lang="de-DE" noProof="0" dirty="0" smtClean="0"/>
              <a:t> title</a:t>
            </a:r>
            <a:endParaRPr lang="de-DE" noProof="0" dirty="0"/>
          </a:p>
        </p:txBody>
      </p:sp>
      <p:sp>
        <p:nvSpPr>
          <p:cNvPr id="2" name="Textfeld 1"/>
          <p:cNvSpPr txBox="1"/>
          <p:nvPr userDrawn="1"/>
        </p:nvSpPr>
        <p:spPr>
          <a:xfrm>
            <a:off x="7695113" y="10116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0407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8284" y="1548166"/>
            <a:ext cx="8370180" cy="4321175"/>
          </a:xfrm>
          <a:prstGeom prst="rect">
            <a:avLst/>
          </a:prstGeom>
        </p:spPr>
        <p:txBody>
          <a:bodyPr>
            <a:normAutofit/>
          </a:bodyPr>
          <a:lstStyle>
            <a:lvl1pPr marL="183600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§"/>
              <a:defRPr sz="2000" baseline="0">
                <a:solidFill>
                  <a:srgbClr val="5F5F5F"/>
                </a:solidFill>
                <a:latin typeface="Trebuchet MS" pitchFamily="34" charset="0"/>
              </a:defRPr>
            </a:lvl1pPr>
            <a:lvl2pPr marL="361950" indent="-180975"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-"/>
              <a:defRPr sz="2000" baseline="0">
                <a:solidFill>
                  <a:srgbClr val="5F5F5F"/>
                </a:solidFill>
                <a:latin typeface="Trebuchet MS" pitchFamily="34" charset="0"/>
              </a:defRPr>
            </a:lvl2pPr>
            <a:lvl3pPr marL="534988" indent="-173038">
              <a:spcAft>
                <a:spcPts val="300"/>
              </a:spcAft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Trebuchet MS" pitchFamily="34" charset="0"/>
              </a:defRPr>
            </a:lvl3pPr>
            <a:lvl4pPr marL="801688" indent="-171450">
              <a:spcAft>
                <a:spcPts val="300"/>
              </a:spcAft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Trebuchet MS" pitchFamily="34" charset="0"/>
              </a:defRPr>
            </a:lvl4pPr>
            <a:lvl5pPr>
              <a:defRPr sz="1300">
                <a:solidFill>
                  <a:srgbClr val="5F5F5F"/>
                </a:solidFill>
                <a:latin typeface="Trebuchet MS" pitchFamily="34" charset="0"/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r>
              <a:rPr lang="en-US" noProof="0" dirty="0" smtClean="0"/>
              <a:t>1.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1"/>
            <a:r>
              <a:rPr lang="en-US" noProof="0" dirty="0" smtClean="0"/>
              <a:t>2.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1"/>
            <a:r>
              <a:rPr lang="en-US" noProof="0" dirty="0" smtClean="0"/>
              <a:t>2.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  <a:p>
            <a:pPr lvl="2"/>
            <a:endParaRPr lang="en-US" noProof="0" dirty="0" smtClean="0"/>
          </a:p>
          <a:p>
            <a:pPr lvl="1"/>
            <a:endParaRPr lang="en-US" noProof="0" dirty="0" smtClean="0"/>
          </a:p>
          <a:p>
            <a:pPr lvl="2"/>
            <a:endParaRPr lang="en-US" noProof="0" dirty="0" smtClean="0"/>
          </a:p>
          <a:p>
            <a:pPr lvl="3"/>
            <a:endParaRPr lang="en-US" noProof="0" dirty="0"/>
          </a:p>
        </p:txBody>
      </p:sp>
      <p:sp>
        <p:nvSpPr>
          <p:cNvPr id="17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68988" y="476672"/>
            <a:ext cx="6507268" cy="93610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500" b="1" cap="all" noProof="0" dirty="0">
                <a:solidFill>
                  <a:srgbClr val="852339"/>
                </a:solidFill>
              </a:defRPr>
            </a:lvl1pPr>
          </a:lstStyle>
          <a:p>
            <a:pPr marL="0" lvl="0"/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99979" y="1628800"/>
            <a:ext cx="3959225" cy="4248125"/>
          </a:xfrm>
          <a:prstGeom prst="rect">
            <a:avLst/>
          </a:prstGeom>
        </p:spPr>
        <p:txBody>
          <a:bodyPr/>
          <a:lstStyle/>
          <a:p>
            <a:r>
              <a:rPr lang="en-US" noProof="0" dirty="0" smtClean="0"/>
              <a:t>Add picture by clicking symbol</a:t>
            </a:r>
            <a:endParaRPr lang="en-US" noProof="0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8284" y="1548166"/>
            <a:ext cx="4121708" cy="4321175"/>
          </a:xfrm>
          <a:prstGeom prst="rect">
            <a:avLst/>
          </a:prstGeom>
        </p:spPr>
        <p:txBody>
          <a:bodyPr numCol="1" spcCol="180000">
            <a:normAutofit/>
          </a:bodyPr>
          <a:lstStyle>
            <a:lvl1pPr marL="0">
              <a:tabLst/>
              <a:defRPr sz="1800">
                <a:solidFill>
                  <a:srgbClr val="5F5F5F"/>
                </a:solidFill>
                <a:latin typeface="Trebuchet MS" pitchFamily="34" charset="0"/>
              </a:defRPr>
            </a:lvl1pPr>
            <a:lvl2pPr>
              <a:defRPr sz="1300">
                <a:solidFill>
                  <a:srgbClr val="5F5F5F"/>
                </a:solidFill>
                <a:latin typeface="Trebuchet MS" pitchFamily="34" charset="0"/>
              </a:defRPr>
            </a:lvl2pPr>
            <a:lvl3pPr>
              <a:defRPr sz="1300">
                <a:solidFill>
                  <a:srgbClr val="5F5F5F"/>
                </a:solidFill>
                <a:latin typeface="Trebuchet MS" pitchFamily="34" charset="0"/>
              </a:defRPr>
            </a:lvl3pPr>
            <a:lvl4pPr>
              <a:defRPr sz="1300">
                <a:solidFill>
                  <a:srgbClr val="5F5F5F"/>
                </a:solidFill>
                <a:latin typeface="Trebuchet MS" pitchFamily="34" charset="0"/>
              </a:defRPr>
            </a:lvl4pPr>
            <a:lvl5pPr>
              <a:defRPr sz="1300">
                <a:solidFill>
                  <a:srgbClr val="5F5F5F"/>
                </a:solidFill>
                <a:latin typeface="Trebuchet MS" pitchFamily="34" charset="0"/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</a:p>
        </p:txBody>
      </p:sp>
      <p:sp>
        <p:nvSpPr>
          <p:cNvPr id="10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68988" y="476672"/>
            <a:ext cx="6507268" cy="864095"/>
          </a:xfrm>
          <a:prstGeom prst="rect">
            <a:avLst/>
          </a:prstGeom>
        </p:spPr>
        <p:txBody>
          <a:bodyPr/>
          <a:lstStyle>
            <a:lvl1pPr>
              <a:defRPr sz="2500" b="1" cap="all" baseline="0">
                <a:solidFill>
                  <a:srgbClr val="852339"/>
                </a:solidFill>
              </a:defRPr>
            </a:lvl1pPr>
          </a:lstStyle>
          <a:p>
            <a:pPr lvl="0"/>
            <a:r>
              <a:rPr lang="en-US" noProof="0" smtClean="0"/>
              <a:t>Click to edit title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RCIS_PPP-Vorlage_0512_12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Inhaltsplatzhalter 15"/>
          <p:cNvSpPr>
            <a:spLocks noGrp="1"/>
          </p:cNvSpPr>
          <p:nvPr>
            <p:ph sz="quarter" idx="12" hasCustomPrompt="1"/>
          </p:nvPr>
        </p:nvSpPr>
        <p:spPr>
          <a:xfrm>
            <a:off x="368988" y="5059306"/>
            <a:ext cx="6507268" cy="817966"/>
          </a:xfrm>
          <a:prstGeom prst="rect">
            <a:avLst/>
          </a:prstGeom>
        </p:spPr>
        <p:txBody>
          <a:bodyPr/>
          <a:lstStyle>
            <a:lvl1pPr>
              <a:defRPr sz="13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Click </a:t>
            </a:r>
            <a:r>
              <a:rPr lang="de-DE" noProof="0" dirty="0" err="1" smtClean="0"/>
              <a:t>to</a:t>
            </a:r>
            <a:r>
              <a:rPr lang="de-DE" noProof="0" dirty="0" smtClean="0"/>
              <a:t> </a:t>
            </a:r>
            <a:r>
              <a:rPr lang="de-DE" noProof="0" dirty="0" err="1" smtClean="0"/>
              <a:t>add</a:t>
            </a:r>
            <a:r>
              <a:rPr lang="de-DE" noProof="0" dirty="0" smtClean="0"/>
              <a:t> </a:t>
            </a:r>
            <a:r>
              <a:rPr lang="de-DE" noProof="0" dirty="0" err="1" smtClean="0"/>
              <a:t>contact</a:t>
            </a:r>
            <a:r>
              <a:rPr lang="de-DE" noProof="0" dirty="0" smtClean="0"/>
              <a:t> Details</a:t>
            </a:r>
          </a:p>
        </p:txBody>
      </p:sp>
      <p:sp>
        <p:nvSpPr>
          <p:cNvPr id="9" name="Inhaltsplatzhalter 12"/>
          <p:cNvSpPr>
            <a:spLocks noGrp="1"/>
          </p:cNvSpPr>
          <p:nvPr>
            <p:ph sz="quarter" idx="11" hasCustomPrompt="1"/>
          </p:nvPr>
        </p:nvSpPr>
        <p:spPr>
          <a:xfrm>
            <a:off x="368988" y="1511257"/>
            <a:ext cx="6507268" cy="1125655"/>
          </a:xfrm>
          <a:prstGeom prst="rect">
            <a:avLst/>
          </a:prstGeom>
        </p:spPr>
        <p:txBody>
          <a:bodyPr/>
          <a:lstStyle>
            <a:lvl1pPr marL="0">
              <a:spcAft>
                <a:spcPts val="600"/>
              </a:spcAft>
              <a:defRPr sz="25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Click to add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RCIS_PPP-Vorlage_0512_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1679" y="161888"/>
            <a:ext cx="4028375" cy="396783"/>
          </a:xfrm>
          <a:prstGeom prst="rect">
            <a:avLst/>
          </a:prstGeom>
        </p:spPr>
        <p:txBody>
          <a:bodyPr lIns="91422" tIns="45711" rIns="91422" bIns="45711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3165" y="1110993"/>
            <a:ext cx="8748781" cy="4756637"/>
          </a:xfrm>
          <a:prstGeom prst="rect">
            <a:avLst/>
          </a:prstGeom>
        </p:spPr>
        <p:txBody>
          <a:bodyPr lIns="91422" tIns="45711" rIns="91422" bIns="45711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0"/>
          </p:nvPr>
        </p:nvSpPr>
        <p:spPr>
          <a:xfrm>
            <a:off x="7055213" y="5661302"/>
            <a:ext cx="1874511" cy="260290"/>
          </a:xfrm>
          <a:prstGeom prst="rect">
            <a:avLst/>
          </a:prstGeom>
          <a:ln/>
        </p:spPr>
        <p:txBody>
          <a:bodyPr lIns="91422" tIns="45711" rIns="91422" bIns="45711"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Quelle: Autor bla</a:t>
            </a:r>
          </a:p>
        </p:txBody>
      </p:sp>
    </p:spTree>
    <p:extLst>
      <p:ext uri="{BB962C8B-B14F-4D97-AF65-F5344CB8AC3E}">
        <p14:creationId xmlns:p14="http://schemas.microsoft.com/office/powerpoint/2010/main" val="2591338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1679" y="161888"/>
            <a:ext cx="4028375" cy="396783"/>
          </a:xfrm>
          <a:prstGeom prst="rect">
            <a:avLst/>
          </a:prstGeom>
        </p:spPr>
        <p:txBody>
          <a:bodyPr lIns="91422" tIns="45711" rIns="91422" bIns="45711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0"/>
          </p:nvPr>
        </p:nvSpPr>
        <p:spPr>
          <a:xfrm>
            <a:off x="7055213" y="5661302"/>
            <a:ext cx="1874511" cy="260290"/>
          </a:xfrm>
          <a:prstGeom prst="rect">
            <a:avLst/>
          </a:prstGeom>
          <a:ln/>
        </p:spPr>
        <p:txBody>
          <a:bodyPr lIns="91422" tIns="45711" rIns="91422" bIns="45711"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Quelle: Autor bla</a:t>
            </a:r>
          </a:p>
        </p:txBody>
      </p:sp>
    </p:spTree>
    <p:extLst>
      <p:ext uri="{BB962C8B-B14F-4D97-AF65-F5344CB8AC3E}">
        <p14:creationId xmlns:p14="http://schemas.microsoft.com/office/powerpoint/2010/main" val="1353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RCIS_PPP-Vorlage_0512_13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378692" y="6101922"/>
            <a:ext cx="714563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de-DE" sz="9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Data </a:t>
            </a:r>
            <a:r>
              <a:rPr lang="de-DE" sz="9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Analytics</a:t>
            </a:r>
            <a:r>
              <a:rPr lang="de-DE" sz="9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 2 – SS 2015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de-DE" sz="9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Project 5 – Group DA2 </a:t>
            </a:r>
            <a:r>
              <a:rPr lang="de-DE" sz="9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Avengers</a:t>
            </a:r>
            <a:endParaRPr lang="de-DE" sz="900" b="0" cap="none" baseline="0" noProof="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24328" y="610192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9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‹Nr.›</a:t>
            </a:fld>
            <a:r>
              <a:rPr lang="de-DE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07.07.2015</a:t>
            </a:r>
            <a:endParaRPr lang="de-DE" sz="900" b="0" cap="none" baseline="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55" r:id="rId4"/>
    <p:sldLayoutId id="2147483653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80" r:id="rId12"/>
    <p:sldLayoutId id="2147483681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cap="all" baseline="0">
          <a:solidFill>
            <a:srgbClr val="852339"/>
          </a:solidFill>
          <a:latin typeface="Trebuchet MS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0"/>
        </a:spcBef>
        <a:spcAft>
          <a:spcPts val="300"/>
        </a:spcAft>
        <a:buFontTx/>
        <a:buNone/>
        <a:defRPr sz="1300" b="0" kern="1200" spc="0" baseline="0">
          <a:solidFill>
            <a:srgbClr val="5F5F5F"/>
          </a:solidFill>
          <a:latin typeface="Trebuchet MS" pitchFamily="34" charset="0"/>
          <a:ea typeface="+mn-ea"/>
          <a:cs typeface="Arial" pitchFamily="34" charset="0"/>
        </a:defRPr>
      </a:lvl1pPr>
      <a:lvl2pPr marL="449263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182563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4625" algn="l" defTabSz="914400" rtl="0" eaLnBrk="1" latinLnBrk="0" hangingPunct="1">
        <a:spcBef>
          <a:spcPct val="20000"/>
        </a:spcBef>
        <a:buFontTx/>
        <a:buBlip>
          <a:blip r:embed="rId16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2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RCIS_PPP-Vorlage_0512_13.jpg"/>
          <p:cNvPicPr>
            <a:picLocks noChangeAspect="1"/>
          </p:cNvPicPr>
          <p:nvPr userDrawn="1"/>
        </p:nvPicPr>
        <p:blipFill rotWithShape="1">
          <a:blip r:embed="rId13" cstate="print"/>
          <a:srcRect t="84219"/>
          <a:stretch/>
        </p:blipFill>
        <p:spPr>
          <a:xfrm>
            <a:off x="0" y="5775738"/>
            <a:ext cx="9144000" cy="108226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378692" y="6101922"/>
            <a:ext cx="7145636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de-DE" sz="9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Data </a:t>
            </a:r>
            <a:r>
              <a:rPr lang="de-DE" sz="9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Analytics</a:t>
            </a:r>
            <a:r>
              <a:rPr lang="de-DE" sz="9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 2 – SS 2015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de-DE" sz="900" b="0" cap="none" baseline="0" noProof="0" dirty="0" smtClean="0">
                <a:solidFill>
                  <a:schemeClr val="bg1"/>
                </a:solidFill>
                <a:latin typeface="Trebuchet MS" pitchFamily="34" charset="0"/>
              </a:rPr>
              <a:t>Project 5 – Group DA2 </a:t>
            </a:r>
            <a:r>
              <a:rPr lang="de-DE" sz="900" b="0" cap="none" baseline="0" noProof="0" dirty="0" err="1" smtClean="0">
                <a:solidFill>
                  <a:schemeClr val="bg1"/>
                </a:solidFill>
                <a:latin typeface="Trebuchet MS" pitchFamily="34" charset="0"/>
              </a:rPr>
              <a:t>Avengers</a:t>
            </a:r>
            <a:endParaRPr lang="de-DE" sz="900" b="0" cap="none" baseline="0" noProof="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524328" y="610192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fld id="{A9063EE5-D4E8-4F75-A77C-D3AC67F05250}" type="slidenum">
              <a:rPr lang="de-DE" sz="900" b="0" cap="none" baseline="0" smtClean="0">
                <a:solidFill>
                  <a:schemeClr val="bg1"/>
                </a:solidFill>
                <a:latin typeface="Trebuchet MS" pitchFamily="34" charset="0"/>
              </a:rPr>
              <a:pPr algn="r">
                <a:spcAft>
                  <a:spcPts val="300"/>
                </a:spcAft>
              </a:pPr>
              <a:t>‹Nr.›</a:t>
            </a:fld>
            <a:r>
              <a:rPr lang="de-DE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/>
            </a:r>
            <a:br>
              <a:rPr lang="de-DE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</a:br>
            <a:r>
              <a:rPr lang="en-US" sz="900" b="0" cap="none" baseline="0" dirty="0" smtClean="0">
                <a:solidFill>
                  <a:schemeClr val="bg1"/>
                </a:solidFill>
                <a:latin typeface="Trebuchet MS" pitchFamily="34" charset="0"/>
              </a:rPr>
              <a:t>30.01.2015</a:t>
            </a:r>
            <a:endParaRPr lang="de-DE" sz="900" b="0" cap="none" baseline="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56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cap="all" baseline="0">
          <a:solidFill>
            <a:srgbClr val="852339"/>
          </a:solidFill>
          <a:latin typeface="Trebuchet MS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0"/>
        </a:spcBef>
        <a:spcAft>
          <a:spcPts val="300"/>
        </a:spcAft>
        <a:buFontTx/>
        <a:buNone/>
        <a:defRPr sz="1300" b="0" kern="1200" spc="0" baseline="0">
          <a:solidFill>
            <a:srgbClr val="5F5F5F"/>
          </a:solidFill>
          <a:latin typeface="Trebuchet MS" pitchFamily="34" charset="0"/>
          <a:ea typeface="+mn-ea"/>
          <a:cs typeface="Arial" pitchFamily="34" charset="0"/>
        </a:defRPr>
      </a:lvl1pPr>
      <a:lvl2pPr marL="449263" indent="-182563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182563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163638" indent="-174625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1"/>
          </p:nvPr>
        </p:nvSpPr>
        <p:spPr>
          <a:xfrm>
            <a:off x="467544" y="1124744"/>
            <a:ext cx="6507268" cy="909631"/>
          </a:xfrm>
        </p:spPr>
        <p:txBody>
          <a:bodyPr/>
          <a:lstStyle/>
          <a:p>
            <a:r>
              <a:rPr lang="en-US" dirty="0" smtClean="0"/>
              <a:t>Project 5</a:t>
            </a:r>
          </a:p>
          <a:p>
            <a:r>
              <a:rPr lang="en-US" sz="2000" dirty="0" smtClean="0"/>
              <a:t>Missing values &amp; classification &amp; regression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/>
          </p:nvPr>
        </p:nvSpPr>
        <p:spPr>
          <a:xfrm>
            <a:off x="467544" y="2492896"/>
            <a:ext cx="6507268" cy="2952328"/>
          </a:xfrm>
        </p:spPr>
        <p:txBody>
          <a:bodyPr/>
          <a:lstStyle/>
          <a:p>
            <a:r>
              <a:rPr lang="en-US" dirty="0" smtClean="0"/>
              <a:t>Data Analytics 2 - </a:t>
            </a:r>
            <a:r>
              <a:rPr lang="en-US" dirty="0" err="1" smtClean="0"/>
              <a:t>ss</a:t>
            </a:r>
            <a:r>
              <a:rPr lang="en-US" dirty="0" smtClean="0"/>
              <a:t> 2015</a:t>
            </a:r>
          </a:p>
          <a:p>
            <a:endParaRPr lang="en-US" dirty="0"/>
          </a:p>
          <a:p>
            <a:r>
              <a:rPr lang="en-US" dirty="0" smtClean="0"/>
              <a:t>presentation of group 5</a:t>
            </a:r>
          </a:p>
          <a:p>
            <a:endParaRPr lang="en-US" dirty="0"/>
          </a:p>
          <a:p>
            <a:r>
              <a:rPr lang="en-US" b="0" dirty="0" err="1" smtClean="0"/>
              <a:t>Kreyßig</a:t>
            </a:r>
            <a:r>
              <a:rPr lang="en-US" b="0" dirty="0" smtClean="0"/>
              <a:t>, Stephanie</a:t>
            </a:r>
          </a:p>
          <a:p>
            <a:r>
              <a:rPr lang="en-US" b="0" dirty="0" err="1" smtClean="0"/>
              <a:t>Ghasemivand</a:t>
            </a:r>
            <a:r>
              <a:rPr lang="en-US" b="0" dirty="0" smtClean="0"/>
              <a:t>, </a:t>
            </a:r>
            <a:r>
              <a:rPr lang="en-US" b="0" dirty="0" err="1" smtClean="0"/>
              <a:t>Shabdiz</a:t>
            </a:r>
            <a:endParaRPr lang="en-US" b="0" dirty="0" smtClean="0"/>
          </a:p>
          <a:p>
            <a:r>
              <a:rPr lang="en-US" b="0" dirty="0" smtClean="0"/>
              <a:t>Merkel, </a:t>
            </a:r>
            <a:r>
              <a:rPr lang="en-US" b="0" dirty="0" err="1" smtClean="0"/>
              <a:t>Urs</a:t>
            </a:r>
            <a:endParaRPr lang="en-US" b="0" dirty="0" smtClean="0"/>
          </a:p>
          <a:p>
            <a:r>
              <a:rPr lang="en-US" b="0" dirty="0" err="1" smtClean="0"/>
              <a:t>Rothmeier</a:t>
            </a:r>
            <a:r>
              <a:rPr lang="en-US" b="0" dirty="0" smtClean="0"/>
              <a:t>, </a:t>
            </a:r>
            <a:r>
              <a:rPr lang="en-US" b="0" dirty="0" err="1" smtClean="0"/>
              <a:t>Karsten</a:t>
            </a:r>
            <a:endParaRPr lang="en-US" b="0" dirty="0" smtClean="0"/>
          </a:p>
          <a:p>
            <a:r>
              <a:rPr lang="en-US" b="0" dirty="0" err="1" smtClean="0"/>
              <a:t>Stratz</a:t>
            </a:r>
            <a:r>
              <a:rPr lang="en-US" b="0" dirty="0" smtClean="0"/>
              <a:t>, Markus</a:t>
            </a:r>
          </a:p>
          <a:p>
            <a:r>
              <a:rPr lang="en-US" b="0" dirty="0" err="1" smtClean="0"/>
              <a:t>Volkeri</a:t>
            </a:r>
            <a:r>
              <a:rPr lang="en-US" b="0" dirty="0" smtClean="0"/>
              <a:t>, Stephan</a:t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endParaRPr lang="en-US" b="0" dirty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70800" y="429920"/>
            <a:ext cx="6508800" cy="4788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70800" y="908720"/>
            <a:ext cx="6508800" cy="288032"/>
          </a:xfrm>
        </p:spPr>
        <p:txBody>
          <a:bodyPr/>
          <a:lstStyle/>
          <a:p>
            <a:r>
              <a:rPr lang="en-US" sz="1600" dirty="0" smtClean="0"/>
              <a:t>Project 5 – Missing </a:t>
            </a:r>
            <a:r>
              <a:rPr lang="en-US" sz="1600" dirty="0"/>
              <a:t>values &amp; classification &amp; regression</a:t>
            </a:r>
          </a:p>
          <a:p>
            <a:endParaRPr lang="en-US" dirty="0"/>
          </a:p>
        </p:txBody>
      </p:sp>
      <p:sp>
        <p:nvSpPr>
          <p:cNvPr id="21" name="圆角矩形 13"/>
          <p:cNvSpPr/>
          <p:nvPr/>
        </p:nvSpPr>
        <p:spPr>
          <a:xfrm>
            <a:off x="755576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rebuchet MS"/>
              </a:rPr>
              <a:t>MICE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7" name="圆角矩形 13"/>
          <p:cNvSpPr/>
          <p:nvPr/>
        </p:nvSpPr>
        <p:spPr>
          <a:xfrm>
            <a:off x="2987824" y="1692098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MEET THE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DATA</a:t>
            </a:r>
          </a:p>
        </p:txBody>
      </p:sp>
      <p:cxnSp>
        <p:nvCxnSpPr>
          <p:cNvPr id="55" name="Gerade Verbindung mit Pfeil 54"/>
          <p:cNvCxnSpPr>
            <a:stCxn id="47" idx="2"/>
            <a:endCxn id="24" idx="0"/>
          </p:cNvCxnSpPr>
          <p:nvPr/>
        </p:nvCxnSpPr>
        <p:spPr>
          <a:xfrm>
            <a:off x="3887924" y="2632557"/>
            <a:ext cx="0" cy="864095"/>
          </a:xfrm>
          <a:prstGeom prst="straightConnector1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24" idx="1"/>
            <a:endCxn id="21" idx="3"/>
          </p:cNvCxnSpPr>
          <p:nvPr/>
        </p:nvCxnSpPr>
        <p:spPr>
          <a:xfrm flipH="1">
            <a:off x="2555776" y="3966882"/>
            <a:ext cx="432048" cy="0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圆角矩形 13"/>
          <p:cNvSpPr/>
          <p:nvPr/>
        </p:nvSpPr>
        <p:spPr>
          <a:xfrm>
            <a:off x="5796136" y="2924944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CLASSIFICATION</a:t>
            </a:r>
          </a:p>
        </p:txBody>
      </p:sp>
      <p:sp>
        <p:nvSpPr>
          <p:cNvPr id="66" name="圆角矩形 13"/>
          <p:cNvSpPr/>
          <p:nvPr/>
        </p:nvSpPr>
        <p:spPr>
          <a:xfrm>
            <a:off x="5796136" y="4077072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REGRESSION</a:t>
            </a:r>
          </a:p>
        </p:txBody>
      </p:sp>
      <p:cxnSp>
        <p:nvCxnSpPr>
          <p:cNvPr id="71" name="Gewinkelte Verbindung 70"/>
          <p:cNvCxnSpPr>
            <a:stCxn id="24" idx="3"/>
            <a:endCxn id="65" idx="1"/>
          </p:cNvCxnSpPr>
          <p:nvPr/>
        </p:nvCxnSpPr>
        <p:spPr>
          <a:xfrm flipV="1">
            <a:off x="4788024" y="3356992"/>
            <a:ext cx="1008112" cy="609890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 Verbindung 76"/>
          <p:cNvCxnSpPr>
            <a:stCxn id="24" idx="3"/>
            <a:endCxn id="66" idx="1"/>
          </p:cNvCxnSpPr>
          <p:nvPr/>
        </p:nvCxnSpPr>
        <p:spPr>
          <a:xfrm>
            <a:off x="4788024" y="3966882"/>
            <a:ext cx="1008112" cy="542238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winkelte Verbindung 97"/>
          <p:cNvCxnSpPr>
            <a:endCxn id="66" idx="3"/>
          </p:cNvCxnSpPr>
          <p:nvPr/>
        </p:nvCxnSpPr>
        <p:spPr>
          <a:xfrm rot="5400000">
            <a:off x="7994560" y="4043244"/>
            <a:ext cx="571709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Gewinkelte Verbindung 106"/>
          <p:cNvCxnSpPr>
            <a:endCxn id="65" idx="3"/>
          </p:cNvCxnSpPr>
          <p:nvPr/>
        </p:nvCxnSpPr>
        <p:spPr>
          <a:xfrm rot="16200000" flipV="1">
            <a:off x="7954200" y="3503184"/>
            <a:ext cx="652428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圆角矩形 13"/>
          <p:cNvSpPr/>
          <p:nvPr/>
        </p:nvSpPr>
        <p:spPr>
          <a:xfrm>
            <a:off x="2987824" y="3496652"/>
            <a:ext cx="1800200" cy="940459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MISSING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31522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car_working_set_plot-full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1"/>
          <a:stretch/>
        </p:blipFill>
        <p:spPr>
          <a:xfrm>
            <a:off x="107504" y="-11340"/>
            <a:ext cx="6929974" cy="6242419"/>
          </a:xfrm>
          <a:prstGeom prst="rect">
            <a:avLst/>
          </a:prstGeom>
        </p:spPr>
      </p:pic>
      <p:sp>
        <p:nvSpPr>
          <p:cNvPr id="6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1620008"/>
            <a:ext cx="2304256" cy="944896"/>
          </a:xfrm>
          <a:prstGeom prst="rect">
            <a:avLst/>
          </a:prstGeom>
          <a:ln w="19050" cmpd="sng">
            <a:solidFill>
              <a:srgbClr val="852339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MCAR </a:t>
            </a:r>
          </a:p>
          <a:p>
            <a:pPr marL="0" indent="0" algn="ctr">
              <a:buNone/>
            </a:pPr>
            <a:r>
              <a:rPr lang="en-US" sz="2400" dirty="0" smtClean="0"/>
              <a:t>WORKING SET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6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car_working_set_plo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8"/>
          <a:stretch/>
        </p:blipFill>
        <p:spPr>
          <a:xfrm>
            <a:off x="107504" y="-14344"/>
            <a:ext cx="6912768" cy="6243743"/>
          </a:xfrm>
          <a:prstGeom prst="rect">
            <a:avLst/>
          </a:prstGeom>
        </p:spPr>
      </p:pic>
      <p:sp>
        <p:nvSpPr>
          <p:cNvPr id="4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1620008"/>
            <a:ext cx="2304256" cy="944896"/>
          </a:xfrm>
          <a:prstGeom prst="rect">
            <a:avLst/>
          </a:prstGeom>
          <a:ln w="19050" cmpd="sng">
            <a:solidFill>
              <a:srgbClr val="852339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MCAR </a:t>
            </a:r>
          </a:p>
          <a:p>
            <a:pPr marL="0" indent="0" algn="ctr">
              <a:buNone/>
            </a:pPr>
            <a:r>
              <a:rPr lang="en-US" sz="2400" dirty="0" smtClean="0"/>
              <a:t>WORKING SET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660232" y="3356992"/>
            <a:ext cx="2411760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deleting randomly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ar_working_set_plot_full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3"/>
          <a:stretch/>
        </p:blipFill>
        <p:spPr>
          <a:xfrm>
            <a:off x="35496" y="22680"/>
            <a:ext cx="6984776" cy="6214632"/>
          </a:xfrm>
          <a:prstGeom prst="rect">
            <a:avLst/>
          </a:prstGeom>
        </p:spPr>
      </p:pic>
      <p:sp>
        <p:nvSpPr>
          <p:cNvPr id="7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1628800"/>
            <a:ext cx="2304256" cy="944896"/>
          </a:xfrm>
          <a:prstGeom prst="rect">
            <a:avLst/>
          </a:prstGeom>
          <a:ln w="19050" cmpd="sng">
            <a:solidFill>
              <a:srgbClr val="852339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MAR </a:t>
            </a:r>
          </a:p>
          <a:p>
            <a:pPr marL="0" indent="0" algn="ctr">
              <a:buNone/>
            </a:pPr>
            <a:r>
              <a:rPr lang="en-US" sz="2400" dirty="0" smtClean="0"/>
              <a:t>WORKING SET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ar_working_set_plo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6"/>
          <a:stretch/>
        </p:blipFill>
        <p:spPr>
          <a:xfrm>
            <a:off x="31755" y="-1"/>
            <a:ext cx="6994471" cy="6244203"/>
          </a:xfrm>
          <a:prstGeom prst="rect">
            <a:avLst/>
          </a:prstGeom>
        </p:spPr>
      </p:pic>
      <p:sp>
        <p:nvSpPr>
          <p:cNvPr id="4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1628800"/>
            <a:ext cx="2304256" cy="944896"/>
          </a:xfrm>
          <a:prstGeom prst="rect">
            <a:avLst/>
          </a:prstGeom>
          <a:ln w="19050" cmpd="sng">
            <a:solidFill>
              <a:srgbClr val="852339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MAR </a:t>
            </a:r>
          </a:p>
          <a:p>
            <a:pPr marL="0" indent="0" algn="ctr">
              <a:buNone/>
            </a:pPr>
            <a:r>
              <a:rPr lang="en-US" sz="2400" dirty="0" smtClean="0"/>
              <a:t>WORKING SET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660232" y="3356992"/>
            <a:ext cx="2411760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related to </a:t>
            </a:r>
          </a:p>
          <a:p>
            <a:pPr marL="0" indent="0" algn="ctr">
              <a:buNone/>
            </a:pPr>
            <a:r>
              <a:rPr lang="en-US" sz="2000" b="1" dirty="0" smtClean="0"/>
              <a:t>dist. to cathedral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6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nar_working_set_plot-full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9"/>
          <a:stretch/>
        </p:blipFill>
        <p:spPr>
          <a:xfrm>
            <a:off x="35496" y="-27384"/>
            <a:ext cx="6976864" cy="6270883"/>
          </a:xfrm>
          <a:prstGeom prst="rect">
            <a:avLst/>
          </a:prstGeom>
        </p:spPr>
      </p:pic>
      <p:sp>
        <p:nvSpPr>
          <p:cNvPr id="7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1620008"/>
            <a:ext cx="2304256" cy="944896"/>
          </a:xfrm>
          <a:prstGeom prst="rect">
            <a:avLst/>
          </a:prstGeom>
          <a:ln w="19050" cmpd="sng">
            <a:solidFill>
              <a:srgbClr val="852339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MNAR </a:t>
            </a:r>
          </a:p>
          <a:p>
            <a:pPr marL="0" indent="0" algn="ctr">
              <a:buNone/>
            </a:pPr>
            <a:r>
              <a:rPr lang="en-US" sz="2400" dirty="0" smtClean="0"/>
              <a:t>WORKING SET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5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nar_working_set_plot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7"/>
          <a:stretch/>
        </p:blipFill>
        <p:spPr>
          <a:xfrm>
            <a:off x="35496" y="19611"/>
            <a:ext cx="6976864" cy="6221440"/>
          </a:xfrm>
          <a:prstGeom prst="rect">
            <a:avLst/>
          </a:prstGeom>
        </p:spPr>
      </p:pic>
      <p:sp>
        <p:nvSpPr>
          <p:cNvPr id="4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1620008"/>
            <a:ext cx="2304256" cy="944896"/>
          </a:xfrm>
          <a:prstGeom prst="rect">
            <a:avLst/>
          </a:prstGeom>
          <a:ln w="19050" cmpd="sng">
            <a:solidFill>
              <a:srgbClr val="852339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MNAR </a:t>
            </a:r>
          </a:p>
          <a:p>
            <a:pPr marL="0" indent="0" algn="ctr">
              <a:buNone/>
            </a:pPr>
            <a:r>
              <a:rPr lang="en-US" sz="2400" dirty="0" smtClean="0"/>
              <a:t>WORKING SET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660232" y="3356992"/>
            <a:ext cx="2411760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non-randomly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0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70800" y="429920"/>
            <a:ext cx="6508800" cy="4788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70800" y="908720"/>
            <a:ext cx="6508800" cy="288032"/>
          </a:xfrm>
        </p:spPr>
        <p:txBody>
          <a:bodyPr/>
          <a:lstStyle/>
          <a:p>
            <a:r>
              <a:rPr lang="en-US" sz="1600" dirty="0" smtClean="0"/>
              <a:t>Project 5 – Missing </a:t>
            </a:r>
            <a:r>
              <a:rPr lang="en-US" sz="1600" dirty="0"/>
              <a:t>values &amp; classification &amp; regression</a:t>
            </a:r>
          </a:p>
          <a:p>
            <a:endParaRPr lang="en-US" dirty="0"/>
          </a:p>
        </p:txBody>
      </p:sp>
      <p:sp>
        <p:nvSpPr>
          <p:cNvPr id="21" name="圆角矩形 13"/>
          <p:cNvSpPr/>
          <p:nvPr/>
        </p:nvSpPr>
        <p:spPr>
          <a:xfrm>
            <a:off x="755576" y="3496652"/>
            <a:ext cx="1800200" cy="940459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MICE</a:t>
            </a:r>
          </a:p>
        </p:txBody>
      </p:sp>
      <p:sp>
        <p:nvSpPr>
          <p:cNvPr id="24" name="圆角矩形 13"/>
          <p:cNvSpPr/>
          <p:nvPr/>
        </p:nvSpPr>
        <p:spPr>
          <a:xfrm>
            <a:off x="2987824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MISSING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VALUES</a:t>
            </a:r>
          </a:p>
        </p:txBody>
      </p:sp>
      <p:sp>
        <p:nvSpPr>
          <p:cNvPr id="47" name="圆角矩形 13"/>
          <p:cNvSpPr/>
          <p:nvPr/>
        </p:nvSpPr>
        <p:spPr>
          <a:xfrm>
            <a:off x="2987824" y="1692098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MEET THE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DATA</a:t>
            </a:r>
          </a:p>
        </p:txBody>
      </p:sp>
      <p:cxnSp>
        <p:nvCxnSpPr>
          <p:cNvPr id="55" name="Gerade Verbindung mit Pfeil 54"/>
          <p:cNvCxnSpPr>
            <a:stCxn id="47" idx="2"/>
            <a:endCxn id="24" idx="0"/>
          </p:cNvCxnSpPr>
          <p:nvPr/>
        </p:nvCxnSpPr>
        <p:spPr>
          <a:xfrm>
            <a:off x="3887924" y="2632557"/>
            <a:ext cx="0" cy="864095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24" idx="1"/>
            <a:endCxn id="21" idx="3"/>
          </p:cNvCxnSpPr>
          <p:nvPr/>
        </p:nvCxnSpPr>
        <p:spPr>
          <a:xfrm flipH="1">
            <a:off x="2555776" y="3966882"/>
            <a:ext cx="432048" cy="0"/>
          </a:xfrm>
          <a:prstGeom prst="straightConnector1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圆角矩形 13"/>
          <p:cNvSpPr/>
          <p:nvPr/>
        </p:nvSpPr>
        <p:spPr>
          <a:xfrm>
            <a:off x="5796136" y="2924944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CLASSIFICATION</a:t>
            </a:r>
          </a:p>
        </p:txBody>
      </p:sp>
      <p:sp>
        <p:nvSpPr>
          <p:cNvPr id="66" name="圆角矩形 13"/>
          <p:cNvSpPr/>
          <p:nvPr/>
        </p:nvSpPr>
        <p:spPr>
          <a:xfrm>
            <a:off x="5796136" y="4077072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REGRESSION</a:t>
            </a:r>
          </a:p>
        </p:txBody>
      </p:sp>
      <p:cxnSp>
        <p:nvCxnSpPr>
          <p:cNvPr id="71" name="Gewinkelte Verbindung 70"/>
          <p:cNvCxnSpPr>
            <a:stCxn id="24" idx="3"/>
            <a:endCxn id="65" idx="1"/>
          </p:cNvCxnSpPr>
          <p:nvPr/>
        </p:nvCxnSpPr>
        <p:spPr>
          <a:xfrm flipV="1">
            <a:off x="4788024" y="3356992"/>
            <a:ext cx="1008112" cy="609890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 Verbindung 76"/>
          <p:cNvCxnSpPr>
            <a:stCxn id="24" idx="3"/>
            <a:endCxn id="66" idx="1"/>
          </p:cNvCxnSpPr>
          <p:nvPr/>
        </p:nvCxnSpPr>
        <p:spPr>
          <a:xfrm>
            <a:off x="4788024" y="3966882"/>
            <a:ext cx="1008112" cy="542238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winkelte Verbindung 97"/>
          <p:cNvCxnSpPr>
            <a:endCxn id="66" idx="3"/>
          </p:cNvCxnSpPr>
          <p:nvPr/>
        </p:nvCxnSpPr>
        <p:spPr>
          <a:xfrm rot="5400000">
            <a:off x="7994560" y="4043244"/>
            <a:ext cx="571709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Gewinkelte Verbindung 106"/>
          <p:cNvCxnSpPr>
            <a:endCxn id="65" idx="3"/>
          </p:cNvCxnSpPr>
          <p:nvPr/>
        </p:nvCxnSpPr>
        <p:spPr>
          <a:xfrm rot="16200000" flipV="1">
            <a:off x="7954200" y="3503184"/>
            <a:ext cx="652428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27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Multivariate Imputation by Chained Equations</a:t>
            </a:r>
          </a:p>
          <a:p>
            <a:r>
              <a:rPr lang="en-US" dirty="0" smtClean="0"/>
              <a:t>Allows to calculate missing values</a:t>
            </a:r>
          </a:p>
          <a:p>
            <a:pPr lvl="1"/>
            <a:r>
              <a:rPr lang="en-US" smtClean="0"/>
              <a:t>Various </a:t>
            </a:r>
            <a:r>
              <a:rPr lang="en-US"/>
              <a:t>methods - Some applicable only for numerics or factorials or </a:t>
            </a:r>
            <a:r>
              <a:rPr lang="en-US" smtClean="0"/>
              <a:t>both</a:t>
            </a:r>
            <a:endParaRPr lang="en-US" dirty="0" smtClean="0"/>
          </a:p>
          <a:p>
            <a:pPr lvl="2"/>
            <a:r>
              <a:rPr lang="en-US" dirty="0" smtClean="0"/>
              <a:t>Predictive mean matching </a:t>
            </a:r>
            <a:r>
              <a:rPr lang="en-US" smtClean="0"/>
              <a:t>(pmm, both)</a:t>
            </a:r>
            <a:endParaRPr lang="en-US" dirty="0" smtClean="0"/>
          </a:p>
          <a:p>
            <a:pPr lvl="2"/>
            <a:r>
              <a:rPr lang="en-US" dirty="0" smtClean="0"/>
              <a:t>Random Forest </a:t>
            </a:r>
            <a:r>
              <a:rPr lang="en-US" smtClean="0"/>
              <a:t>(rf, both)</a:t>
            </a:r>
          </a:p>
          <a:p>
            <a:pPr lvl="2"/>
            <a:r>
              <a:rPr lang="en-US"/>
              <a:t>Classification and </a:t>
            </a:r>
            <a:r>
              <a:rPr lang="en-US" smtClean="0"/>
              <a:t>Regression Trees (cart, both)</a:t>
            </a:r>
          </a:p>
          <a:p>
            <a:pPr lvl="2"/>
            <a:r>
              <a:rPr lang="en-US"/>
              <a:t>Linear </a:t>
            </a:r>
            <a:r>
              <a:rPr lang="en-US" smtClean="0"/>
              <a:t>Discriminant Analysis (lda, only fact.)</a:t>
            </a:r>
            <a:endParaRPr lang="en-US" dirty="0" smtClean="0"/>
          </a:p>
          <a:p>
            <a:r>
              <a:rPr lang="en-US" smtClean="0"/>
              <a:t>10 N/A values of either factorial or numeric features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Validation – How good are the results?</a:t>
            </a:r>
            <a:endParaRPr lang="en-US" dirty="0"/>
          </a:p>
        </p:txBody>
      </p:sp>
      <p:sp>
        <p:nvSpPr>
          <p:cNvPr id="13" name="圆角矩形 13"/>
          <p:cNvSpPr/>
          <p:nvPr/>
        </p:nvSpPr>
        <p:spPr>
          <a:xfrm>
            <a:off x="982615" y="2651430"/>
            <a:ext cx="1728192" cy="787733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FFFFFF"/>
                </a:solidFill>
                <a:latin typeface="Trebuchet MS"/>
              </a:rPr>
              <a:t>MICE imputations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6" name="圆角矩形 13"/>
          <p:cNvSpPr/>
          <p:nvPr/>
        </p:nvSpPr>
        <p:spPr>
          <a:xfrm>
            <a:off x="3386826" y="1556792"/>
            <a:ext cx="1728192" cy="787733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FFFFFF"/>
                </a:solidFill>
                <a:latin typeface="Trebuchet MS"/>
              </a:rPr>
              <a:t>Missing Data mechanism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7" name="圆角矩形 13"/>
          <p:cNvSpPr/>
          <p:nvPr/>
        </p:nvSpPr>
        <p:spPr>
          <a:xfrm>
            <a:off x="3386826" y="2651430"/>
            <a:ext cx="1728192" cy="787733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FFFFFF"/>
                </a:solidFill>
                <a:latin typeface="Trebuchet MS"/>
              </a:rPr>
              <a:t>MICE Method applied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8" name="圆角矩形 13"/>
          <p:cNvSpPr/>
          <p:nvPr/>
        </p:nvSpPr>
        <p:spPr>
          <a:xfrm>
            <a:off x="3386826" y="3746068"/>
            <a:ext cx="1728192" cy="787733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FFFFFF"/>
                </a:solidFill>
                <a:latin typeface="Trebuchet MS"/>
              </a:rPr>
              <a:t>Number of imputations (m)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23" name="Gerader Verbinder 22"/>
          <p:cNvCxnSpPr/>
          <p:nvPr/>
        </p:nvCxnSpPr>
        <p:spPr>
          <a:xfrm flipV="1">
            <a:off x="5129107" y="1665722"/>
            <a:ext cx="576064" cy="1"/>
          </a:xfrm>
          <a:prstGeom prst="line">
            <a:avLst/>
          </a:prstGeom>
          <a:ln>
            <a:solidFill>
              <a:srgbClr val="85233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V="1">
            <a:off x="5129107" y="1950657"/>
            <a:ext cx="576064" cy="1"/>
          </a:xfrm>
          <a:prstGeom prst="line">
            <a:avLst/>
          </a:prstGeom>
          <a:ln>
            <a:solidFill>
              <a:srgbClr val="85233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124543" y="2255384"/>
            <a:ext cx="576064" cy="1"/>
          </a:xfrm>
          <a:prstGeom prst="line">
            <a:avLst/>
          </a:prstGeom>
          <a:ln>
            <a:solidFill>
              <a:srgbClr val="85233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5799225" y="147500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MCAR</a:t>
            </a:r>
            <a:endParaRPr lang="de-DE" dirty="0"/>
          </a:p>
        </p:txBody>
      </p:sp>
      <p:sp>
        <p:nvSpPr>
          <p:cNvPr id="28" name="Textfeld 27"/>
          <p:cNvSpPr txBox="1"/>
          <p:nvPr/>
        </p:nvSpPr>
        <p:spPr>
          <a:xfrm>
            <a:off x="5799225" y="176599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MAR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5799225" y="207071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MNAR</a:t>
            </a:r>
            <a:endParaRPr lang="de-DE" dirty="0"/>
          </a:p>
        </p:txBody>
      </p:sp>
      <p:cxnSp>
        <p:nvCxnSpPr>
          <p:cNvPr id="32" name="Gewinkelte Verbindung 31"/>
          <p:cNvCxnSpPr>
            <a:stCxn id="16" idx="1"/>
            <a:endCxn id="13" idx="3"/>
          </p:cNvCxnSpPr>
          <p:nvPr/>
        </p:nvCxnSpPr>
        <p:spPr>
          <a:xfrm rot="10800000" flipV="1">
            <a:off x="2710808" y="1950659"/>
            <a:ext cx="676019" cy="1094638"/>
          </a:xfrm>
          <a:prstGeom prst="bentConnector3">
            <a:avLst/>
          </a:prstGeom>
          <a:ln>
            <a:solidFill>
              <a:srgbClr val="852339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Gewinkelte Verbindung 32"/>
          <p:cNvCxnSpPr>
            <a:stCxn id="18" idx="1"/>
            <a:endCxn id="13" idx="3"/>
          </p:cNvCxnSpPr>
          <p:nvPr/>
        </p:nvCxnSpPr>
        <p:spPr>
          <a:xfrm rot="10800000">
            <a:off x="2710808" y="3045297"/>
            <a:ext cx="676019" cy="1094638"/>
          </a:xfrm>
          <a:prstGeom prst="bentConnector3">
            <a:avLst>
              <a:gd name="adj1" fmla="val 50000"/>
            </a:avLst>
          </a:prstGeom>
          <a:ln>
            <a:solidFill>
              <a:srgbClr val="852339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13" idx="3"/>
            <a:endCxn id="17" idx="1"/>
          </p:cNvCxnSpPr>
          <p:nvPr/>
        </p:nvCxnSpPr>
        <p:spPr>
          <a:xfrm>
            <a:off x="2710807" y="3045297"/>
            <a:ext cx="676019" cy="0"/>
          </a:xfrm>
          <a:prstGeom prst="straightConnector1">
            <a:avLst/>
          </a:prstGeom>
          <a:ln>
            <a:solidFill>
              <a:srgbClr val="852339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Gewinkelte Verbindung 38"/>
          <p:cNvCxnSpPr>
            <a:stCxn id="13" idx="2"/>
            <a:endCxn id="40" idx="1"/>
          </p:cNvCxnSpPr>
          <p:nvPr/>
        </p:nvCxnSpPr>
        <p:spPr>
          <a:xfrm rot="16200000" flipH="1">
            <a:off x="1181748" y="4104125"/>
            <a:ext cx="1587461" cy="257535"/>
          </a:xfrm>
          <a:prstGeom prst="bentConnector2">
            <a:avLst/>
          </a:prstGeom>
          <a:ln>
            <a:solidFill>
              <a:srgbClr val="85233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Rechteck 39"/>
          <p:cNvSpPr/>
          <p:nvPr/>
        </p:nvSpPr>
        <p:spPr>
          <a:xfrm>
            <a:off x="2104246" y="4879921"/>
            <a:ext cx="3596361" cy="293406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Performed on factorial feature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2104245" y="5433991"/>
            <a:ext cx="3596361" cy="293406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Performed on numeric feature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43" name="Gewinkelte Verbindung 42"/>
          <p:cNvCxnSpPr>
            <a:stCxn id="13" idx="2"/>
            <a:endCxn id="41" idx="1"/>
          </p:cNvCxnSpPr>
          <p:nvPr/>
        </p:nvCxnSpPr>
        <p:spPr>
          <a:xfrm rot="16200000" flipH="1">
            <a:off x="904713" y="4381161"/>
            <a:ext cx="2141531" cy="257534"/>
          </a:xfrm>
          <a:prstGeom prst="bentConnector2">
            <a:avLst/>
          </a:prstGeom>
          <a:ln>
            <a:solidFill>
              <a:srgbClr val="85233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70800" y="429920"/>
            <a:ext cx="6508800" cy="4788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70800" y="908720"/>
            <a:ext cx="6508800" cy="288032"/>
          </a:xfrm>
        </p:spPr>
        <p:txBody>
          <a:bodyPr/>
          <a:lstStyle/>
          <a:p>
            <a:r>
              <a:rPr lang="en-US" sz="1600" dirty="0" smtClean="0"/>
              <a:t>Project 5 – Missing </a:t>
            </a:r>
            <a:r>
              <a:rPr lang="en-US" sz="1600" dirty="0"/>
              <a:t>values &amp; classification &amp; regression</a:t>
            </a:r>
          </a:p>
          <a:p>
            <a:endParaRPr lang="en-US" dirty="0"/>
          </a:p>
        </p:txBody>
      </p:sp>
      <p:sp>
        <p:nvSpPr>
          <p:cNvPr id="21" name="圆角矩形 13"/>
          <p:cNvSpPr/>
          <p:nvPr/>
        </p:nvSpPr>
        <p:spPr>
          <a:xfrm>
            <a:off x="755576" y="3496652"/>
            <a:ext cx="1800200" cy="940459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rebuchet MS"/>
              </a:rPr>
              <a:t>MICE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4" name="圆角矩形 13"/>
          <p:cNvSpPr/>
          <p:nvPr/>
        </p:nvSpPr>
        <p:spPr>
          <a:xfrm>
            <a:off x="2987824" y="3496652"/>
            <a:ext cx="1800200" cy="940459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rebuchet MS"/>
              </a:rPr>
              <a:t>MISSING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rebuchet MS"/>
              </a:rPr>
              <a:t>VALUES</a:t>
            </a:r>
            <a:endParaRPr lang="en-US" altLang="zh-CN" sz="2000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7" name="圆角矩形 13"/>
          <p:cNvSpPr/>
          <p:nvPr/>
        </p:nvSpPr>
        <p:spPr>
          <a:xfrm>
            <a:off x="2987824" y="1692098"/>
            <a:ext cx="1800200" cy="940459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rebuchet MS"/>
              </a:rPr>
              <a:t>MEET THE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rebuchet MS"/>
              </a:rPr>
              <a:t>DATA</a:t>
            </a:r>
            <a:endParaRPr lang="en-US" altLang="zh-CN" sz="2000" kern="0" dirty="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55" name="Gerade Verbindung mit Pfeil 54"/>
          <p:cNvCxnSpPr>
            <a:stCxn id="47" idx="2"/>
            <a:endCxn id="24" idx="0"/>
          </p:cNvCxnSpPr>
          <p:nvPr/>
        </p:nvCxnSpPr>
        <p:spPr>
          <a:xfrm>
            <a:off x="3887924" y="2632557"/>
            <a:ext cx="0" cy="864095"/>
          </a:xfrm>
          <a:prstGeom prst="straightConnector1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24" idx="1"/>
            <a:endCxn id="21" idx="3"/>
          </p:cNvCxnSpPr>
          <p:nvPr/>
        </p:nvCxnSpPr>
        <p:spPr>
          <a:xfrm flipH="1">
            <a:off x="2555776" y="3966882"/>
            <a:ext cx="432048" cy="0"/>
          </a:xfrm>
          <a:prstGeom prst="straightConnector1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圆角矩形 13"/>
          <p:cNvSpPr/>
          <p:nvPr/>
        </p:nvSpPr>
        <p:spPr>
          <a:xfrm>
            <a:off x="5796136" y="2924944"/>
            <a:ext cx="2304256" cy="864096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rebuchet MS"/>
              </a:rPr>
              <a:t>CLASSIFICATION</a:t>
            </a:r>
            <a:endParaRPr lang="en-US" altLang="zh-CN" sz="2000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66" name="圆角矩形 13"/>
          <p:cNvSpPr/>
          <p:nvPr/>
        </p:nvSpPr>
        <p:spPr>
          <a:xfrm>
            <a:off x="5796136" y="4077072"/>
            <a:ext cx="2304256" cy="864096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rebuchet MS"/>
              </a:rPr>
              <a:t>REGRESSION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71" name="Gewinkelte Verbindung 70"/>
          <p:cNvCxnSpPr>
            <a:stCxn id="24" idx="3"/>
            <a:endCxn id="65" idx="1"/>
          </p:cNvCxnSpPr>
          <p:nvPr/>
        </p:nvCxnSpPr>
        <p:spPr>
          <a:xfrm flipV="1">
            <a:off x="4788024" y="3356992"/>
            <a:ext cx="1008112" cy="609890"/>
          </a:xfrm>
          <a:prstGeom prst="bentConnector3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 Verbindung 76"/>
          <p:cNvCxnSpPr>
            <a:stCxn id="24" idx="3"/>
            <a:endCxn id="66" idx="1"/>
          </p:cNvCxnSpPr>
          <p:nvPr/>
        </p:nvCxnSpPr>
        <p:spPr>
          <a:xfrm>
            <a:off x="4788024" y="3966882"/>
            <a:ext cx="1008112" cy="542238"/>
          </a:xfrm>
          <a:prstGeom prst="bentConnector3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winkelte Verbindung 97"/>
          <p:cNvCxnSpPr>
            <a:endCxn id="66" idx="3"/>
          </p:cNvCxnSpPr>
          <p:nvPr/>
        </p:nvCxnSpPr>
        <p:spPr>
          <a:xfrm rot="5400000">
            <a:off x="7994560" y="4043244"/>
            <a:ext cx="571709" cy="360043"/>
          </a:xfrm>
          <a:prstGeom prst="bentConnector2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Gewinkelte Verbindung 106"/>
          <p:cNvCxnSpPr>
            <a:endCxn id="65" idx="3"/>
          </p:cNvCxnSpPr>
          <p:nvPr/>
        </p:nvCxnSpPr>
        <p:spPr>
          <a:xfrm rot="16200000" flipV="1">
            <a:off x="7954200" y="3503184"/>
            <a:ext cx="652428" cy="360043"/>
          </a:xfrm>
          <a:prstGeom prst="bentConnector2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0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smtClean="0"/>
              <a:t>Based on MCAR Data Set: </a:t>
            </a:r>
          </a:p>
          <a:p>
            <a:pPr marL="722863" lvl="1" indent="-457200"/>
            <a:r>
              <a:rPr lang="de-DE" smtClean="0"/>
              <a:t>Preselect relevant methods for future application of mice:</a:t>
            </a:r>
          </a:p>
          <a:p>
            <a:pPr marL="1080050" lvl="2" indent="-457200"/>
            <a:r>
              <a:rPr lang="de-DE" b="1" smtClean="0"/>
              <a:t>Factorial Data</a:t>
            </a:r>
            <a:r>
              <a:rPr lang="de-DE" smtClean="0"/>
              <a:t>: For each observation take the </a:t>
            </a:r>
            <a:r>
              <a:rPr lang="de-DE" b="1" smtClean="0"/>
              <a:t>most frequent </a:t>
            </a:r>
            <a:r>
              <a:rPr lang="de-DE" smtClean="0"/>
              <a:t>(modal) value out of the imputation approaches.</a:t>
            </a:r>
          </a:p>
          <a:p>
            <a:pPr marL="1437238" lvl="3" indent="-457200"/>
            <a:r>
              <a:rPr lang="de-DE" smtClean="0"/>
              <a:t>„Hit“: orginal = imputed</a:t>
            </a:r>
          </a:p>
          <a:p>
            <a:pPr marL="1080050" lvl="2" indent="-457200"/>
            <a:r>
              <a:rPr lang="de-DE" b="1" smtClean="0"/>
              <a:t>Numerical Data</a:t>
            </a:r>
            <a:r>
              <a:rPr lang="de-DE" smtClean="0"/>
              <a:t>:  For each observation take the </a:t>
            </a:r>
            <a:r>
              <a:rPr lang="de-DE" b="1" smtClean="0"/>
              <a:t>arithmetic</a:t>
            </a:r>
            <a:r>
              <a:rPr lang="de-DE" smtClean="0"/>
              <a:t> </a:t>
            </a:r>
            <a:r>
              <a:rPr lang="de-DE" b="1" smtClean="0"/>
              <a:t>mean</a:t>
            </a:r>
            <a:r>
              <a:rPr lang="de-DE" smtClean="0"/>
              <a:t> value. MSE as an additional indicator of performance.</a:t>
            </a:r>
          </a:p>
          <a:p>
            <a:pPr marL="1437238" lvl="3" indent="-457200"/>
            <a:r>
              <a:rPr lang="de-DE" smtClean="0"/>
              <a:t>„Hit“: original = imputed (for distances a tolerance of +-0.5km is granted)</a:t>
            </a:r>
          </a:p>
          <a:p>
            <a:pPr marL="722863" lvl="1" indent="-457200"/>
            <a:r>
              <a:rPr lang="de-DE" smtClean="0"/>
              <a:t>Decide on wether to apply methods on both features in question („dual“) or one method for one feature disregarding the other („single“)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mtClean="0"/>
              <a:t>Outlining approach</a:t>
            </a:r>
            <a:endParaRPr lang="de-DE"/>
          </a:p>
        </p:txBody>
      </p:sp>
      <p:pic>
        <p:nvPicPr>
          <p:cNvPr id="5" name="Picture 2" descr="C:\Users\ShabdizG\Desktop\quote da2 lect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445224"/>
            <a:ext cx="4993518" cy="47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56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mtClean="0"/>
              <a:t>Example: cart applyed on mcar (dual imputation)</a:t>
            </a:r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1043608" y="1556792"/>
          <a:ext cx="6095999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4056"/>
                <a:gridCol w="720080"/>
                <a:gridCol w="1388435"/>
                <a:gridCol w="699797"/>
                <a:gridCol w="1368152"/>
                <a:gridCol w="720080"/>
                <a:gridCol w="695399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Index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Original Value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Count in </a:t>
                      </a:r>
                      <a:r>
                        <a:rPr lang="de-DE" sz="1100" u="none" strike="noStrike" dirty="0" err="1" smtClean="0">
                          <a:effectLst/>
                        </a:rPr>
                        <a:t>imputation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 smtClean="0">
                          <a:effectLst/>
                        </a:rPr>
                        <a:t>Result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 smtClean="0">
                          <a:effectLst/>
                        </a:rPr>
                        <a:t>Result</a:t>
                      </a:r>
                      <a:r>
                        <a:rPr lang="de-DE" sz="1100" u="none" strike="noStrike" dirty="0" smtClean="0">
                          <a:effectLst/>
                        </a:rPr>
                        <a:t> Count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Hit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Palma de Mallorca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Palma de Mallorca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Palmanova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Palmanova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Palma de Mallorca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Palma de Mallorca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Colonia de Sant Jordi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26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smtClean="0">
                          <a:effectLst/>
                        </a:rPr>
                        <a:t>Llucmajori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29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Ca'n Picafort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86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Ca'n Picafort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86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133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Cas Catala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>
                          <a:effectLst/>
                        </a:rPr>
                        <a:t>Sineu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Orient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6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Palma de Mallorca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18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197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Font de Sa Cala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23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Canyamel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77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202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El Arenal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El Arenal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250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Palma de Mallorca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Palma de Mallorca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100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>
                          <a:effectLst/>
                        </a:rPr>
                        <a:t>1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6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377825" y="1547813"/>
          <a:ext cx="8353428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92238"/>
                <a:gridCol w="1392238"/>
                <a:gridCol w="1392238"/>
                <a:gridCol w="1392238"/>
                <a:gridCol w="1392238"/>
                <a:gridCol w="139223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Method</a:t>
                      </a:r>
                      <a:r>
                        <a:rPr lang="de-DE" dirty="0" smtClean="0"/>
                        <a:t>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City Hits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City</a:t>
                      </a:r>
                      <a:r>
                        <a:rPr lang="de-DE" baseline="0" smtClean="0"/>
                        <a:t> Hitrate</a:t>
                      </a:r>
                      <a:endParaRPr lang="de-DE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Dist Hits</a:t>
                      </a:r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Dist Hitrate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Dist MSE</a:t>
                      </a:r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pmm</a:t>
                      </a:r>
                      <a:r>
                        <a:rPr lang="de-DE" baseline="0" smtClean="0"/>
                        <a:t> (both)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2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8.89%</a:t>
                      </a:r>
                      <a:endParaRPr lang="de-DE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de-DE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27.9%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5.27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cart</a:t>
                      </a:r>
                      <a:r>
                        <a:rPr lang="de-DE" baseline="0" smtClean="0"/>
                        <a:t>  (both)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de-DE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56,1%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de-DE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60.7%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rgbClr val="FF0000"/>
                          </a:solidFill>
                        </a:rPr>
                        <a:t>1.93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rf (both)</a:t>
                      </a:r>
                      <a:endParaRPr lang="de-DE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7</a:t>
                      </a:r>
                      <a:endParaRPr lang="de-DE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47,4%</a:t>
                      </a:r>
                      <a:endParaRPr lang="de-DE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5</a:t>
                      </a:r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57.5%</a:t>
                      </a:r>
                      <a:endParaRPr lang="de-DE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1.71</a:t>
                      </a:r>
                      <a:endParaRPr lang="de-DE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pmm (city)</a:t>
                      </a:r>
                      <a:endParaRPr lang="de-D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2</a:t>
                      </a:r>
                      <a:endParaRPr lang="de-D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8.5%</a:t>
                      </a:r>
                      <a:endParaRPr lang="de-DE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cart (city)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de-DE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55.7%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rf (city)</a:t>
                      </a:r>
                      <a:endParaRPr lang="de-DE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8</a:t>
                      </a:r>
                      <a:endParaRPr lang="de-DE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49.9%</a:t>
                      </a:r>
                      <a:endParaRPr lang="de-DE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pmm</a:t>
                      </a:r>
                      <a:r>
                        <a:rPr lang="de-DE" baseline="0" smtClean="0"/>
                        <a:t> (dist)</a:t>
                      </a:r>
                      <a:endParaRPr lang="de-D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de-DE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68.5%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>
                          <a:solidFill>
                            <a:srgbClr val="FF0000"/>
                          </a:solidFill>
                        </a:rPr>
                        <a:t>0.63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cart (dist)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44.6%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2.40</a:t>
                      </a:r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rf</a:t>
                      </a:r>
                      <a:r>
                        <a:rPr lang="de-DE" baseline="0" smtClean="0"/>
                        <a:t> (dist)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5</a:t>
                      </a:r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59.4%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3.20</a:t>
                      </a:r>
                      <a:endParaRPr lang="de-DE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Selection of relevant </a:t>
            </a:r>
            <a:r>
              <a:rPr lang="de-DE" smtClean="0"/>
              <a:t>methods (mcar)</a:t>
            </a:r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45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Results of PMM – Single vs Dual imputation</a:t>
            </a:r>
          </a:p>
          <a:p>
            <a:pPr marL="0" indent="0">
              <a:buNone/>
            </a:pPr>
            <a:r>
              <a:rPr lang="en-US" dirty="0" smtClean="0"/>
              <a:t>Dual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	 Good on numerical features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	 Bad on factorial features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Single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en-US" u="sng" dirty="0">
                <a:sym typeface="Wingdings" panose="05000000000000000000" pitchFamily="2" charset="2"/>
              </a:rPr>
              <a:t>Good on numerical features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Bad on factorial features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Techniques applied – Single Vs. Dual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Results of Cart – Single vs Dual imputation</a:t>
            </a:r>
          </a:p>
          <a:p>
            <a:pPr marL="0" indent="0">
              <a:buNone/>
            </a:pPr>
            <a:r>
              <a:rPr lang="en-US" dirty="0" smtClean="0"/>
              <a:t>Dual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	 Good on numerical features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	 Good on factorial features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Single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en-US" dirty="0" smtClean="0">
                <a:sym typeface="Wingdings" panose="05000000000000000000" pitchFamily="2" charset="2"/>
              </a:rPr>
              <a:t>Bad </a:t>
            </a:r>
            <a:r>
              <a:rPr lang="en-US" dirty="0">
                <a:sym typeface="Wingdings" panose="05000000000000000000" pitchFamily="2" charset="2"/>
              </a:rPr>
              <a:t>on numerical features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en-US" u="sng" dirty="0" smtClean="0">
                <a:sym typeface="Wingdings" panose="05000000000000000000" pitchFamily="2" charset="2"/>
              </a:rPr>
              <a:t>Good </a:t>
            </a:r>
            <a:r>
              <a:rPr lang="en-US" u="sng" dirty="0">
                <a:sym typeface="Wingdings" panose="05000000000000000000" pitchFamily="2" charset="2"/>
              </a:rPr>
              <a:t>on factorial features</a:t>
            </a:r>
          </a:p>
          <a:p>
            <a:pPr marL="0" indent="0">
              <a:buNone/>
            </a:pP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Techniques applied – Single Vs. Dual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Validation – for numeric feature</a:t>
            </a:r>
            <a:endParaRPr lang="en-US" dirty="0"/>
          </a:p>
        </p:txBody>
      </p:sp>
      <p:sp>
        <p:nvSpPr>
          <p:cNvPr id="41" name="Rechteck 40"/>
          <p:cNvSpPr/>
          <p:nvPr/>
        </p:nvSpPr>
        <p:spPr>
          <a:xfrm>
            <a:off x="370800" y="1738771"/>
            <a:ext cx="888832" cy="293406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>
                <a:solidFill>
                  <a:srgbClr val="FFFFFF"/>
                </a:solidFill>
                <a:latin typeface="Trebuchet MS"/>
              </a:rPr>
              <a:t>I</a:t>
            </a:r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dea: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403648" y="1700808"/>
            <a:ext cx="621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good do the imputed values represent the original feature?</a:t>
            </a:r>
            <a:endParaRPr lang="en-US" dirty="0"/>
          </a:p>
        </p:txBody>
      </p:sp>
      <p:cxnSp>
        <p:nvCxnSpPr>
          <p:cNvPr id="22" name="Gewinkelte Verbindung 21"/>
          <p:cNvCxnSpPr/>
          <p:nvPr/>
        </p:nvCxnSpPr>
        <p:spPr>
          <a:xfrm>
            <a:off x="1763688" y="2053881"/>
            <a:ext cx="360040" cy="260954"/>
          </a:xfrm>
          <a:prstGeom prst="bentConnector3">
            <a:avLst>
              <a:gd name="adj1" fmla="val -265"/>
            </a:avLst>
          </a:prstGeom>
          <a:ln>
            <a:solidFill>
              <a:srgbClr val="852339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2123728" y="213276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</a:t>
            </a:r>
            <a:endParaRPr lang="en-US" dirty="0"/>
          </a:p>
        </p:txBody>
      </p:sp>
      <p:cxnSp>
        <p:nvCxnSpPr>
          <p:cNvPr id="31" name="Gewinkelte Verbindung 30"/>
          <p:cNvCxnSpPr/>
          <p:nvPr/>
        </p:nvCxnSpPr>
        <p:spPr>
          <a:xfrm>
            <a:off x="1763688" y="2371615"/>
            <a:ext cx="360040" cy="260954"/>
          </a:xfrm>
          <a:prstGeom prst="bentConnector3">
            <a:avLst>
              <a:gd name="adj1" fmla="val -265"/>
            </a:avLst>
          </a:prstGeom>
          <a:ln>
            <a:solidFill>
              <a:srgbClr val="852339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2118924" y="244514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Variance</a:t>
            </a:r>
            <a:endParaRPr lang="en-US" dirty="0"/>
          </a:p>
        </p:txBody>
      </p:sp>
      <p:sp>
        <p:nvSpPr>
          <p:cNvPr id="35" name="Rechteck 34"/>
          <p:cNvSpPr/>
          <p:nvPr/>
        </p:nvSpPr>
        <p:spPr>
          <a:xfrm>
            <a:off x="370800" y="3960656"/>
            <a:ext cx="3265096" cy="1728192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value 1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.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.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.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value 10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394943" y="3126440"/>
            <a:ext cx="3240953" cy="410029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10 imputed MICE values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2718625" y="3588388"/>
            <a:ext cx="917271" cy="320349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m=100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1895512" y="3588388"/>
            <a:ext cx="792088" cy="320349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m=50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1101220" y="3598179"/>
            <a:ext cx="746668" cy="320349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m=10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6" name="Rechteck 45"/>
          <p:cNvSpPr/>
          <p:nvPr/>
        </p:nvSpPr>
        <p:spPr>
          <a:xfrm>
            <a:off x="394943" y="3598178"/>
            <a:ext cx="661916" cy="320349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m=5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7" name="Rechteck 46"/>
          <p:cNvSpPr/>
          <p:nvPr/>
        </p:nvSpPr>
        <p:spPr>
          <a:xfrm>
            <a:off x="4505480" y="3960656"/>
            <a:ext cx="1728192" cy="1728192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value 1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.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N/A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.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value 262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4505480" y="353646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N/A </a:t>
            </a:r>
            <a:r>
              <a:rPr lang="de-DE" b="1" dirty="0" err="1" smtClean="0"/>
              <a:t>dataset</a:t>
            </a:r>
            <a:endParaRPr lang="de-DE" b="1" dirty="0"/>
          </a:p>
        </p:txBody>
      </p:sp>
      <p:sp>
        <p:nvSpPr>
          <p:cNvPr id="49" name="Rechteck 48"/>
          <p:cNvSpPr/>
          <p:nvPr/>
        </p:nvSpPr>
        <p:spPr>
          <a:xfrm>
            <a:off x="7103256" y="3960656"/>
            <a:ext cx="1728192" cy="1728192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value 1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.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.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.</a:t>
            </a:r>
          </a:p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value 262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7103256" y="353646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/>
              <a:t>Original </a:t>
            </a:r>
            <a:r>
              <a:rPr lang="de-DE" b="1" dirty="0" err="1" smtClean="0"/>
              <a:t>dataset</a:t>
            </a:r>
            <a:endParaRPr lang="de-DE" b="1" dirty="0"/>
          </a:p>
        </p:txBody>
      </p:sp>
      <p:cxnSp>
        <p:nvCxnSpPr>
          <p:cNvPr id="51" name="Gewinkelte Verbindung 50"/>
          <p:cNvCxnSpPr>
            <a:endCxn id="47" idx="1"/>
          </p:cNvCxnSpPr>
          <p:nvPr/>
        </p:nvCxnSpPr>
        <p:spPr>
          <a:xfrm>
            <a:off x="3635896" y="4187043"/>
            <a:ext cx="869584" cy="637709"/>
          </a:xfrm>
          <a:prstGeom prst="bentConnector3">
            <a:avLst>
              <a:gd name="adj1" fmla="val 50000"/>
            </a:avLst>
          </a:prstGeom>
          <a:ln>
            <a:solidFill>
              <a:srgbClr val="852339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stCxn id="47" idx="3"/>
            <a:endCxn id="49" idx="1"/>
          </p:cNvCxnSpPr>
          <p:nvPr/>
        </p:nvCxnSpPr>
        <p:spPr>
          <a:xfrm>
            <a:off x="6233672" y="4824752"/>
            <a:ext cx="869584" cy="0"/>
          </a:xfrm>
          <a:prstGeom prst="straightConnector1">
            <a:avLst/>
          </a:prstGeom>
          <a:ln>
            <a:solidFill>
              <a:srgbClr val="852339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4512736" y="3126440"/>
            <a:ext cx="4318712" cy="410029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Smallest deviation of mean &amp; variance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203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3" y="1531536"/>
            <a:ext cx="8680867" cy="4417744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Validation – for num. feature: distancetobeach – MCAR - PMM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7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Inhaltsplatzhalter 4"/>
          <p:cNvGraphicFramePr>
            <a:graphicFrameLocks/>
          </p:cNvGraphicFramePr>
          <p:nvPr>
            <p:extLst/>
          </p:nvPr>
        </p:nvGraphicFramePr>
        <p:xfrm>
          <a:off x="370801" y="2294226"/>
          <a:ext cx="7945615" cy="27054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46053"/>
                <a:gridCol w="1999854"/>
                <a:gridCol w="1999854"/>
                <a:gridCol w="1999854"/>
              </a:tblGrid>
              <a:tr h="649898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% Change </a:t>
                      </a:r>
                      <a:r>
                        <a:rPr lang="de-DE" dirty="0" err="1" smtClean="0"/>
                        <a:t>of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representing</a:t>
                      </a:r>
                      <a:r>
                        <a:rPr lang="de-DE" dirty="0" smtClean="0"/>
                        <a:t> original </a:t>
                      </a:r>
                      <a:r>
                        <a:rPr lang="de-DE" dirty="0" err="1" smtClean="0"/>
                        <a:t>mean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% Change </a:t>
                      </a:r>
                      <a:r>
                        <a:rPr lang="de-DE" dirty="0" err="1" smtClean="0"/>
                        <a:t>of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representing</a:t>
                      </a:r>
                      <a:r>
                        <a:rPr lang="de-DE" dirty="0" smtClean="0"/>
                        <a:t> original </a:t>
                      </a:r>
                      <a:r>
                        <a:rPr lang="de-DE" dirty="0" err="1" smtClean="0"/>
                        <a:t>mean</a:t>
                      </a:r>
                      <a:endParaRPr lang="de-DE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Time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computation</a:t>
                      </a:r>
                      <a:r>
                        <a:rPr lang="de-DE" dirty="0" smtClean="0"/>
                        <a:t> [s]</a:t>
                      </a:r>
                    </a:p>
                  </a:txBody>
                  <a:tcPr anchor="ctr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2.26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-2.6%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33.6%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4.53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20.4%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-11,2%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21.96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3.4%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45,75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Overall</a:t>
                      </a:r>
                      <a:endParaRPr lang="de-D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21,3%</a:t>
                      </a:r>
                      <a:endParaRPr lang="de-D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207,6%</a:t>
                      </a:r>
                      <a:endParaRPr lang="de-D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Validation – for num. feature: distancetobeach – MCAR - PMM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370800" y="1738771"/>
            <a:ext cx="1176864" cy="293406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Tradeoff: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594183" y="1700808"/>
            <a:ext cx="592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Representing good mean and variance within a suitable time: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0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Validation – </a:t>
            </a:r>
            <a:r>
              <a:rPr lang="en-US" smtClean="0"/>
              <a:t>for num. feature: distancetobeach – MCAR - PMM</a:t>
            </a:r>
            <a:endParaRPr lang="en-US" dirty="0"/>
          </a:p>
        </p:txBody>
      </p:sp>
      <p:graphicFrame>
        <p:nvGraphicFramePr>
          <p:cNvPr id="8" name="Inhaltsplatzhalter 4"/>
          <p:cNvGraphicFramePr>
            <a:graphicFrameLocks/>
          </p:cNvGraphicFramePr>
          <p:nvPr>
            <p:extLst/>
          </p:nvPr>
        </p:nvGraphicFramePr>
        <p:xfrm>
          <a:off x="370800" y="1389536"/>
          <a:ext cx="8305654" cy="4664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8952"/>
                <a:gridCol w="1326351"/>
                <a:gridCol w="1670117"/>
                <a:gridCol w="1670117"/>
                <a:gridCol w="1670117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Original </a:t>
                      </a:r>
                      <a:r>
                        <a:rPr lang="de-DE" dirty="0" err="1" smtClean="0"/>
                        <a:t>distance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10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50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Best </a:t>
                      </a:r>
                      <a:r>
                        <a:rPr lang="de-DE" dirty="0" err="1" smtClean="0"/>
                        <a:t>of</a:t>
                      </a:r>
                      <a:r>
                        <a:rPr lang="de-DE" dirty="0" smtClean="0"/>
                        <a:t> 100</a:t>
                      </a:r>
                      <a:endParaRPr lang="de-DE" dirty="0"/>
                    </a:p>
                  </a:txBody>
                  <a:tcPr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4,24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0,13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0,98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0,35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0,09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0,24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7,56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8,38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1,18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1,14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de-DE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0,58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0,36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0,92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0,29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3582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MSE Var. </a:t>
                      </a:r>
                      <a:r>
                        <a:rPr lang="de-DE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Coef</a:t>
                      </a:r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de-DE" sz="18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de-DE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42%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52%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39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Validation – for </a:t>
            </a:r>
            <a:r>
              <a:rPr lang="en-US" smtClean="0"/>
              <a:t>factorial feature: Postcode </a:t>
            </a:r>
            <a:r>
              <a:rPr lang="en-US"/>
              <a:t>– MAR - </a:t>
            </a:r>
            <a:r>
              <a:rPr lang="en-US" smtClean="0"/>
              <a:t>cart</a:t>
            </a:r>
            <a:endParaRPr lang="en-US"/>
          </a:p>
          <a:p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51520" y="1628800"/>
          <a:ext cx="6095999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2048"/>
                <a:gridCol w="720080"/>
                <a:gridCol w="1440160"/>
                <a:gridCol w="648072"/>
                <a:gridCol w="1440160"/>
                <a:gridCol w="648072"/>
                <a:gridCol w="767407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Index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Original Value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50" u="none" strike="noStrike" smtClean="0">
                          <a:effectLst/>
                        </a:rPr>
                        <a:t>Count in imputation </a:t>
                      </a:r>
                      <a:endParaRPr lang="de-DE" sz="105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 smtClean="0">
                          <a:effectLst/>
                        </a:rPr>
                        <a:t>Result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 smtClean="0">
                          <a:effectLst/>
                        </a:rPr>
                        <a:t>Result</a:t>
                      </a:r>
                      <a:r>
                        <a:rPr lang="de-DE" sz="1100" u="none" strike="noStrike" dirty="0" smtClean="0">
                          <a:effectLst/>
                        </a:rPr>
                        <a:t> Count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Hit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smtClean="0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112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smtClean="0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129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smtClean="0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smtClean="0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smtClean="0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smtClean="0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smtClean="0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196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smtClean="0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smtClean="0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229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" name="Rechteck 1"/>
          <p:cNvSpPr/>
          <p:nvPr/>
        </p:nvSpPr>
        <p:spPr>
          <a:xfrm>
            <a:off x="3491880" y="1988840"/>
            <a:ext cx="1440160" cy="3744416"/>
          </a:xfrm>
          <a:prstGeom prst="rect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smtClean="0">
                <a:latin typeface="Consolas" pitchFamily="49" charset="0"/>
                <a:cs typeface="Consolas" pitchFamily="49" charset="0"/>
              </a:rPr>
              <a:t>?</a:t>
            </a:r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5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70800" y="429920"/>
            <a:ext cx="6508800" cy="4788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70800" y="908720"/>
            <a:ext cx="6508800" cy="288032"/>
          </a:xfrm>
        </p:spPr>
        <p:txBody>
          <a:bodyPr/>
          <a:lstStyle/>
          <a:p>
            <a:r>
              <a:rPr lang="en-US" sz="1600" dirty="0" smtClean="0"/>
              <a:t>Project 5 – Missing </a:t>
            </a:r>
            <a:r>
              <a:rPr lang="en-US" sz="1600" dirty="0"/>
              <a:t>values &amp; classification &amp; regression</a:t>
            </a:r>
          </a:p>
          <a:p>
            <a:endParaRPr lang="en-US" dirty="0"/>
          </a:p>
        </p:txBody>
      </p:sp>
      <p:sp>
        <p:nvSpPr>
          <p:cNvPr id="21" name="圆角矩形 13"/>
          <p:cNvSpPr/>
          <p:nvPr/>
        </p:nvSpPr>
        <p:spPr>
          <a:xfrm>
            <a:off x="755576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rebuchet MS"/>
              </a:rPr>
              <a:t>MICE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24" name="圆角矩形 13"/>
          <p:cNvSpPr/>
          <p:nvPr/>
        </p:nvSpPr>
        <p:spPr>
          <a:xfrm>
            <a:off x="2987824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MISSING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VALUES</a:t>
            </a:r>
          </a:p>
        </p:txBody>
      </p:sp>
      <p:sp>
        <p:nvSpPr>
          <p:cNvPr id="47" name="圆角矩形 13"/>
          <p:cNvSpPr/>
          <p:nvPr/>
        </p:nvSpPr>
        <p:spPr>
          <a:xfrm>
            <a:off x="2987824" y="1692098"/>
            <a:ext cx="1800200" cy="940459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rebuchet MS"/>
              </a:rPr>
              <a:t>MEET THE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solidFill>
                  <a:srgbClr val="FFFFFF"/>
                </a:solidFill>
                <a:latin typeface="Trebuchet MS"/>
              </a:rPr>
              <a:t>DATA</a:t>
            </a:r>
            <a:endParaRPr lang="en-US" altLang="zh-CN" sz="2000" kern="0" dirty="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55" name="Gerade Verbindung mit Pfeil 54"/>
          <p:cNvCxnSpPr>
            <a:stCxn id="47" idx="2"/>
            <a:endCxn id="24" idx="0"/>
          </p:cNvCxnSpPr>
          <p:nvPr/>
        </p:nvCxnSpPr>
        <p:spPr>
          <a:xfrm>
            <a:off x="3887924" y="2632557"/>
            <a:ext cx="0" cy="864095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24" idx="1"/>
            <a:endCxn id="21" idx="3"/>
          </p:cNvCxnSpPr>
          <p:nvPr/>
        </p:nvCxnSpPr>
        <p:spPr>
          <a:xfrm flipH="1">
            <a:off x="2555776" y="3966882"/>
            <a:ext cx="432048" cy="0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圆角矩形 13"/>
          <p:cNvSpPr/>
          <p:nvPr/>
        </p:nvSpPr>
        <p:spPr>
          <a:xfrm>
            <a:off x="5796136" y="2924944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CLASSIFICATION</a:t>
            </a:r>
          </a:p>
        </p:txBody>
      </p:sp>
      <p:sp>
        <p:nvSpPr>
          <p:cNvPr id="66" name="圆角矩形 13"/>
          <p:cNvSpPr/>
          <p:nvPr/>
        </p:nvSpPr>
        <p:spPr>
          <a:xfrm>
            <a:off x="5796136" y="4077072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REGRESSION</a:t>
            </a:r>
          </a:p>
        </p:txBody>
      </p:sp>
      <p:cxnSp>
        <p:nvCxnSpPr>
          <p:cNvPr id="71" name="Gewinkelte Verbindung 70"/>
          <p:cNvCxnSpPr>
            <a:stCxn id="24" idx="3"/>
            <a:endCxn id="65" idx="1"/>
          </p:cNvCxnSpPr>
          <p:nvPr/>
        </p:nvCxnSpPr>
        <p:spPr>
          <a:xfrm flipV="1">
            <a:off x="4788024" y="3356992"/>
            <a:ext cx="1008112" cy="609890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 Verbindung 76"/>
          <p:cNvCxnSpPr>
            <a:stCxn id="24" idx="3"/>
            <a:endCxn id="66" idx="1"/>
          </p:cNvCxnSpPr>
          <p:nvPr/>
        </p:nvCxnSpPr>
        <p:spPr>
          <a:xfrm>
            <a:off x="4788024" y="3966882"/>
            <a:ext cx="1008112" cy="542238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winkelte Verbindung 97"/>
          <p:cNvCxnSpPr>
            <a:endCxn id="66" idx="3"/>
          </p:cNvCxnSpPr>
          <p:nvPr/>
        </p:nvCxnSpPr>
        <p:spPr>
          <a:xfrm rot="5400000">
            <a:off x="7994560" y="4043244"/>
            <a:ext cx="571709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Gewinkelte Verbindung 106"/>
          <p:cNvCxnSpPr>
            <a:endCxn id="65" idx="3"/>
          </p:cNvCxnSpPr>
          <p:nvPr/>
        </p:nvCxnSpPr>
        <p:spPr>
          <a:xfrm rot="16200000" flipV="1">
            <a:off x="7954200" y="3503184"/>
            <a:ext cx="652428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4"/>
          <p:cNvSpPr/>
          <p:nvPr/>
        </p:nvSpPr>
        <p:spPr>
          <a:xfrm>
            <a:off x="5148064" y="2018118"/>
            <a:ext cx="3596361" cy="293406"/>
          </a:xfrm>
          <a:prstGeom prst="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kern="0" dirty="0" smtClean="0">
                <a:solidFill>
                  <a:srgbClr val="FFFFFF"/>
                </a:solidFill>
                <a:latin typeface="Trebuchet MS"/>
              </a:rPr>
              <a:t>CHOOSING THE RIGHT DATA</a:t>
            </a:r>
            <a:endParaRPr lang="en-US" kern="0" dirty="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3" name="Gerade Verbindung 2"/>
          <p:cNvCxnSpPr>
            <a:stCxn id="47" idx="3"/>
            <a:endCxn id="15" idx="1"/>
          </p:cNvCxnSpPr>
          <p:nvPr/>
        </p:nvCxnSpPr>
        <p:spPr>
          <a:xfrm>
            <a:off x="4788024" y="2162328"/>
            <a:ext cx="360040" cy="2493"/>
          </a:xfrm>
          <a:prstGeom prst="line">
            <a:avLst/>
          </a:prstGeom>
          <a:ln>
            <a:solidFill>
              <a:srgbClr val="8523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Validation – for </a:t>
            </a:r>
            <a:r>
              <a:rPr lang="en-US" smtClean="0"/>
              <a:t>factorial feature: postcode </a:t>
            </a:r>
            <a:r>
              <a:rPr lang="en-US"/>
              <a:t>– MAR - </a:t>
            </a:r>
            <a:r>
              <a:rPr lang="en-US" smtClean="0"/>
              <a:t>cart</a:t>
            </a:r>
            <a:endParaRPr lang="en-US"/>
          </a:p>
          <a:p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251520" y="1628800"/>
          <a:ext cx="6095999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32048"/>
                <a:gridCol w="720080"/>
                <a:gridCol w="1440160"/>
                <a:gridCol w="720080"/>
                <a:gridCol w="1368152"/>
                <a:gridCol w="648072"/>
                <a:gridCol w="767407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Index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Original Value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Count in </a:t>
                      </a:r>
                      <a:r>
                        <a:rPr lang="de-DE" sz="1100" u="none" strike="noStrike" dirty="0" err="1" smtClean="0">
                          <a:effectLst/>
                        </a:rPr>
                        <a:t>imputation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 smtClean="0">
                          <a:effectLst/>
                        </a:rPr>
                        <a:t>Result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 smtClean="0">
                          <a:effectLst/>
                        </a:rPr>
                        <a:t>Result</a:t>
                      </a:r>
                      <a:r>
                        <a:rPr lang="de-DE" sz="1100" u="none" strike="noStrike" dirty="0" smtClean="0">
                          <a:effectLst/>
                        </a:rPr>
                        <a:t> Count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Hit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112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129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161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69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168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196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223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72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10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229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7590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7589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84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>
                          <a:effectLst/>
                        </a:rPr>
                        <a:t>0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6562711" y="4917819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Trebuchet MS" panose="020B0603020202020204" pitchFamily="34" charset="0"/>
              </a:rPr>
              <a:t>7589 = </a:t>
            </a:r>
            <a:r>
              <a:rPr lang="de-DE" dirty="0" err="1" smtClean="0">
                <a:latin typeface="Trebuchet MS" panose="020B0603020202020204" pitchFamily="34" charset="0"/>
              </a:rPr>
              <a:t>Capdepera</a:t>
            </a:r>
            <a:endParaRPr lang="de-DE" dirty="0">
              <a:latin typeface="Trebuchet MS" panose="020B060302020202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562711" y="530120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Trebuchet MS" panose="020B0603020202020204" pitchFamily="34" charset="0"/>
              </a:rPr>
              <a:t>7590 = </a:t>
            </a:r>
            <a:r>
              <a:rPr lang="de-DE" dirty="0" err="1" smtClean="0">
                <a:latin typeface="Trebuchet MS" panose="020B0603020202020204" pitchFamily="34" charset="0"/>
              </a:rPr>
              <a:t>Cala</a:t>
            </a:r>
            <a:r>
              <a:rPr lang="de-DE" dirty="0" smtClean="0">
                <a:latin typeface="Trebuchet MS" panose="020B0603020202020204" pitchFamily="34" charset="0"/>
              </a:rPr>
              <a:t> </a:t>
            </a:r>
            <a:r>
              <a:rPr lang="de-DE" dirty="0" err="1" smtClean="0">
                <a:latin typeface="Trebuchet MS" panose="020B0603020202020204" pitchFamily="34" charset="0"/>
              </a:rPr>
              <a:t>Ratjada</a:t>
            </a:r>
            <a:endParaRPr lang="de-DE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7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Validation – for </a:t>
            </a:r>
            <a:r>
              <a:rPr lang="en-US" smtClean="0"/>
              <a:t>factorial </a:t>
            </a:r>
            <a:r>
              <a:rPr lang="en-US"/>
              <a:t>feature – MAR - </a:t>
            </a:r>
            <a:r>
              <a:rPr lang="en-US" smtClean="0"/>
              <a:t>cart</a:t>
            </a:r>
            <a:endParaRPr lang="en-US"/>
          </a:p>
          <a:p>
            <a:endParaRPr lang="de-DE"/>
          </a:p>
        </p:txBody>
      </p:sp>
      <p:pic>
        <p:nvPicPr>
          <p:cNvPr id="2050" name="Picture 2" descr="C:\Users\ShabdizG\Desktop\cala ratjada capdepe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97029"/>
            <a:ext cx="6326213" cy="420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>
            <a:off x="3162598" y="3108628"/>
            <a:ext cx="1008112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835696" y="3756700"/>
            <a:ext cx="1008112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562711" y="4917819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Trebuchet MS" panose="020B0603020202020204" pitchFamily="34" charset="0"/>
              </a:rPr>
              <a:t>7589 = </a:t>
            </a:r>
            <a:r>
              <a:rPr lang="de-DE" dirty="0" err="1" smtClean="0">
                <a:latin typeface="Trebuchet MS" panose="020B0603020202020204" pitchFamily="34" charset="0"/>
              </a:rPr>
              <a:t>Capdepera</a:t>
            </a:r>
            <a:endParaRPr lang="de-DE" dirty="0">
              <a:latin typeface="Trebuchet MS" panose="020B0603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562711" y="530120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Trebuchet MS" panose="020B0603020202020204" pitchFamily="34" charset="0"/>
              </a:rPr>
              <a:t>7590 = </a:t>
            </a:r>
            <a:r>
              <a:rPr lang="de-DE" dirty="0" err="1" smtClean="0">
                <a:latin typeface="Trebuchet MS" panose="020B0603020202020204" pitchFamily="34" charset="0"/>
              </a:rPr>
              <a:t>Cala</a:t>
            </a:r>
            <a:r>
              <a:rPr lang="de-DE" dirty="0" smtClean="0">
                <a:latin typeface="Trebuchet MS" panose="020B0603020202020204" pitchFamily="34" charset="0"/>
              </a:rPr>
              <a:t> </a:t>
            </a:r>
            <a:r>
              <a:rPr lang="de-DE" dirty="0" err="1" smtClean="0">
                <a:latin typeface="Trebuchet MS" panose="020B0603020202020204" pitchFamily="34" charset="0"/>
              </a:rPr>
              <a:t>Ratjada</a:t>
            </a:r>
            <a:endParaRPr lang="de-DE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5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Validation – for numeric feature </a:t>
            </a:r>
            <a:r>
              <a:rPr lang="en-US" dirty="0"/>
              <a:t>– MAR - PMM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12" y="1340768"/>
            <a:ext cx="6984776" cy="454502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6" y="1340768"/>
            <a:ext cx="6990837" cy="4548967"/>
          </a:xfrm>
          <a:prstGeom prst="rect">
            <a:avLst/>
          </a:prstGeom>
        </p:spPr>
      </p:pic>
      <p:graphicFrame>
        <p:nvGraphicFramePr>
          <p:cNvPr id="9" name="Inhaltsplatzhalter 4"/>
          <p:cNvGraphicFramePr>
            <a:graphicFrameLocks/>
          </p:cNvGraphicFramePr>
          <p:nvPr>
            <p:extLst/>
          </p:nvPr>
        </p:nvGraphicFramePr>
        <p:xfrm>
          <a:off x="7236296" y="3429000"/>
          <a:ext cx="1637200" cy="20827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9158"/>
                <a:gridCol w="838042"/>
              </a:tblGrid>
              <a:tr h="649898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Valid-</a:t>
                      </a:r>
                      <a:r>
                        <a:rPr lang="de-DE" dirty="0" err="1" smtClean="0"/>
                        <a:t>ation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Var. </a:t>
                      </a:r>
                      <a:r>
                        <a:rPr lang="de-DE" dirty="0" err="1" smtClean="0"/>
                        <a:t>Coef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 anchor="ctr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Modal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238%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156%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Median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189%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Fit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9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Validation – for </a:t>
            </a:r>
            <a:r>
              <a:rPr lang="en-US" smtClean="0"/>
              <a:t>factorial </a:t>
            </a:r>
            <a:r>
              <a:rPr lang="en-US"/>
              <a:t>feature – </a:t>
            </a:r>
            <a:r>
              <a:rPr lang="en-US" smtClean="0"/>
              <a:t>MNAR </a:t>
            </a:r>
            <a:r>
              <a:rPr lang="en-US"/>
              <a:t>- </a:t>
            </a:r>
            <a:r>
              <a:rPr lang="en-US" smtClean="0"/>
              <a:t>cart</a:t>
            </a:r>
            <a:endParaRPr lang="en-US"/>
          </a:p>
          <a:p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395536" y="1484784"/>
          <a:ext cx="7200802" cy="42208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0350"/>
                <a:gridCol w="850583"/>
                <a:gridCol w="1701166"/>
                <a:gridCol w="765525"/>
                <a:gridCol w="1701166"/>
                <a:gridCol w="765525"/>
                <a:gridCol w="906487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</a:rPr>
                        <a:t>Index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</a:rPr>
                        <a:t>Original 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smtClean="0">
                          <a:effectLst/>
                        </a:rPr>
                        <a:t>Count in </a:t>
                      </a:r>
                      <a:r>
                        <a:rPr lang="de-DE" sz="1100" u="none" strike="noStrike" dirty="0" err="1" smtClean="0">
                          <a:effectLst/>
                        </a:rPr>
                        <a:t>imputation</a:t>
                      </a:r>
                      <a:endParaRPr lang="de-DE" sz="11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 smtClean="0">
                          <a:effectLst/>
                        </a:rPr>
                        <a:t>Result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u="none" strike="noStrike" dirty="0" err="1" smtClean="0">
                          <a:effectLst/>
                        </a:rPr>
                        <a:t>Result</a:t>
                      </a:r>
                      <a:r>
                        <a:rPr lang="de-DE" sz="1100" u="none" strike="noStrike" dirty="0" smtClean="0">
                          <a:effectLst/>
                        </a:rPr>
                        <a:t> </a:t>
                      </a:r>
                      <a:r>
                        <a:rPr lang="de-DE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</a:rPr>
                        <a:t>Count</a:t>
                      </a:r>
                      <a:endParaRPr lang="de-DE" sz="1100" b="0" i="0" u="none" strike="noStrike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Trebuchet MS" panose="020B0603020202020204" pitchFamily="34" charset="0"/>
                        </a:rPr>
                        <a:t>Hit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American Express;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American Express;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American Express; Diners Club Card;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American Express;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American Express;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American Express;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American Express;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EC Card</a:t>
                      </a:r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; Maestro;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American Express;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American Express;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American Express;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American Express; 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MasterCard; Visa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6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Validation – for </a:t>
            </a:r>
            <a:r>
              <a:rPr lang="en-US" smtClean="0"/>
              <a:t>factorial </a:t>
            </a:r>
            <a:r>
              <a:rPr lang="en-US"/>
              <a:t>feature – </a:t>
            </a:r>
            <a:r>
              <a:rPr lang="en-US" smtClean="0"/>
              <a:t>MNAR </a:t>
            </a:r>
            <a:r>
              <a:rPr lang="en-US"/>
              <a:t>- </a:t>
            </a:r>
            <a:r>
              <a:rPr lang="en-US" smtClean="0"/>
              <a:t>cart</a:t>
            </a:r>
            <a:endParaRPr lang="en-US"/>
          </a:p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8" y="1484784"/>
            <a:ext cx="8341152" cy="446164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051720" y="1988840"/>
            <a:ext cx="2664296" cy="216024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Validation – </a:t>
            </a:r>
            <a:r>
              <a:rPr lang="en-US" smtClean="0"/>
              <a:t>for num. feature: distancetooldtown </a:t>
            </a:r>
            <a:r>
              <a:rPr lang="en-US" dirty="0" smtClean="0"/>
              <a:t>– MNAR - PMM</a:t>
            </a:r>
            <a:endParaRPr lang="en-US" dirty="0"/>
          </a:p>
        </p:txBody>
      </p:sp>
      <p:graphicFrame>
        <p:nvGraphicFramePr>
          <p:cNvPr id="8" name="Inhaltsplatzhalter 4"/>
          <p:cNvGraphicFramePr>
            <a:graphicFrameLocks/>
          </p:cNvGraphicFramePr>
          <p:nvPr>
            <p:extLst/>
          </p:nvPr>
        </p:nvGraphicFramePr>
        <p:xfrm>
          <a:off x="7130626" y="3429000"/>
          <a:ext cx="1637200" cy="13663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9158"/>
                <a:gridCol w="838042"/>
              </a:tblGrid>
              <a:tr h="649898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Valid-</a:t>
                      </a:r>
                      <a:r>
                        <a:rPr lang="de-DE" dirty="0" err="1" smtClean="0"/>
                        <a:t>ation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Var. </a:t>
                      </a:r>
                      <a:r>
                        <a:rPr lang="de-DE" dirty="0" err="1" smtClean="0"/>
                        <a:t>Coef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 anchor="ctr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1051%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Fit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631%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4" y="1961158"/>
            <a:ext cx="3406000" cy="3406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602" y="1967216"/>
            <a:ext cx="3406000" cy="34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Validation – </a:t>
            </a:r>
            <a:r>
              <a:rPr lang="en-US" smtClean="0"/>
              <a:t>for num feature: distancetooldtown </a:t>
            </a:r>
            <a:r>
              <a:rPr lang="en-US"/>
              <a:t>– </a:t>
            </a:r>
            <a:r>
              <a:rPr lang="en-US" smtClean="0"/>
              <a:t>MNAR </a:t>
            </a:r>
            <a:r>
              <a:rPr lang="en-US" dirty="0"/>
              <a:t>- PMM</a:t>
            </a:r>
          </a:p>
        </p:txBody>
      </p:sp>
      <p:pic>
        <p:nvPicPr>
          <p:cNvPr id="3074" name="Picture 2" descr="C:\DA2-Avengers\mnar histograms oldtown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1"/>
            <a:ext cx="8640960" cy="422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8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Overall results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Inhaltsplatzhalter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26891950"/>
                  </p:ext>
                </p:extLst>
              </p:nvPr>
            </p:nvGraphicFramePr>
            <p:xfrm>
              <a:off x="539552" y="1988840"/>
              <a:ext cx="6508799" cy="264091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80518"/>
                    <a:gridCol w="1280518"/>
                    <a:gridCol w="1315921"/>
                    <a:gridCol w="1315921"/>
                    <a:gridCol w="1315921"/>
                  </a:tblGrid>
                  <a:tr h="649898">
                    <a:tc gridSpan="2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MCAR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smtClean="0"/>
                            <a:t>MAR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smtClean="0"/>
                            <a:t>MNAR</a:t>
                          </a:r>
                        </a:p>
                      </a:txBody>
                      <a:tcPr/>
                    </a:tc>
                  </a:tr>
                  <a:tr h="358214"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Factorial</a:t>
                          </a:r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Features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</a:t>
                          </a:r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-Hits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de-DE" sz="18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(10)*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58214">
                    <a:tc vMerge="1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Ø-</a:t>
                          </a:r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hitrate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55.7%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de-DE" sz="1800" kern="120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de-DE" sz="1800" i="1" kern="1200" smtClean="0">
                                  <a:solidFill>
                                    <a:schemeClr val="dk1"/>
                                  </a:solidFill>
                                  <a:latin typeface="Cambria Math"/>
                                  <a:ea typeface="Cambria Math"/>
                                  <a:cs typeface="+mn-cs"/>
                                </a:rPr>
                                <m:t>≥</m:t>
                              </m:r>
                            </m:oMath>
                          </a14:m>
                          <a:r>
                            <a:rPr lang="de-DE" sz="1800" kern="120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75.6%)*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33%</a:t>
                          </a:r>
                        </a:p>
                      </a:txBody>
                      <a:tcPr marL="9525" marR="9525" marT="9525" marB="0" anchor="ctr"/>
                    </a:tc>
                  </a:tr>
                  <a:tr h="358214"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Numeric</a:t>
                          </a:r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Features </a:t>
                          </a:r>
                          <a:b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(Var. </a:t>
                          </a:r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Coef</a:t>
                          </a:r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Mean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156%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1051%</a:t>
                          </a:r>
                        </a:p>
                      </a:txBody>
                      <a:tcPr marL="9525" marR="9525" marT="9525" marB="0" anchor="ctr"/>
                    </a:tc>
                  </a:tr>
                  <a:tr h="358214">
                    <a:tc vMerge="1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Var</a:t>
                          </a:r>
                          <a:r>
                            <a:rPr lang="de-DE" sz="1800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&amp; </a:t>
                          </a:r>
                          <a:r>
                            <a:rPr lang="de-DE" sz="1800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Mean</a:t>
                          </a:r>
                          <a:endParaRPr lang="de-DE" sz="1800" kern="1200" baseline="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algn="ctr" defTabSz="914400" rtl="0" eaLnBrk="1" fontAlgn="b" latinLnBrk="0" hangingPunct="1"/>
                          <a:r>
                            <a:rPr lang="de-DE" sz="1800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(m=100)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29%</a:t>
                          </a:r>
                          <a:endParaRPr lang="de-DE" sz="18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58%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631%</a:t>
                          </a:r>
                        </a:p>
                      </a:txBody>
                      <a:tcPr marL="9525" marR="9525" marT="9525" marB="0" anchor="ctr"/>
                    </a:tc>
                  </a:tr>
                  <a:tr h="358214">
                    <a:tc grid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Performance time (m=100)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0,84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4,95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Inhaltsplatzhalter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26891950"/>
                  </p:ext>
                </p:extLst>
              </p:nvPr>
            </p:nvGraphicFramePr>
            <p:xfrm>
              <a:off x="539552" y="1988840"/>
              <a:ext cx="6508799" cy="264091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80518"/>
                    <a:gridCol w="1280518"/>
                    <a:gridCol w="1315921"/>
                    <a:gridCol w="1315921"/>
                    <a:gridCol w="1315921"/>
                  </a:tblGrid>
                  <a:tr h="649898">
                    <a:tc gridSpan="2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MCAR</a:t>
                          </a:r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smtClean="0"/>
                            <a:t>MAR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 smtClean="0"/>
                            <a:t>MNAR</a:t>
                          </a:r>
                        </a:p>
                      </a:txBody>
                      <a:tcPr/>
                    </a:tc>
                  </a:tr>
                  <a:tr h="358214"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Factorial</a:t>
                          </a:r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Features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Direct</a:t>
                          </a:r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-Hits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r>
                            <a:rPr lang="de-DE" sz="180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(10)*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58214">
                    <a:tc vMerge="1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Ø-</a:t>
                          </a:r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hitrate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55.7%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ctr">
                        <a:blipFill rotWithShape="0">
                          <a:blip r:embed="rId2"/>
                          <a:stretch>
                            <a:fillRect l="-295370" t="-289831" r="-101852" b="-393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33%</a:t>
                          </a:r>
                        </a:p>
                      </a:txBody>
                      <a:tcPr marL="9525" marR="9525" marT="9525" marB="0" anchor="ctr"/>
                    </a:tc>
                  </a:tr>
                  <a:tr h="358214">
                    <a:tc row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Numeric</a:t>
                          </a:r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Features </a:t>
                          </a:r>
                          <a:b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(Var. </a:t>
                          </a:r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Coef</a:t>
                          </a:r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.)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Mean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45%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156%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1051%</a:t>
                          </a:r>
                        </a:p>
                      </a:txBody>
                      <a:tcPr marL="9525" marR="9525" marT="9525" marB="0" anchor="ctr"/>
                    </a:tc>
                  </a:tr>
                  <a:tr h="558165">
                    <a:tc vMerge="1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Var</a:t>
                          </a:r>
                          <a:r>
                            <a:rPr lang="de-DE" sz="1800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&amp; </a:t>
                          </a:r>
                          <a:r>
                            <a:rPr lang="de-DE" sz="1800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Mean</a:t>
                          </a:r>
                          <a:endParaRPr lang="de-DE" sz="1800" kern="1200" baseline="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algn="ctr" defTabSz="914400" rtl="0" eaLnBrk="1" fontAlgn="b" latinLnBrk="0" hangingPunct="1"/>
                          <a:r>
                            <a:rPr lang="de-DE" sz="1800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(m=100)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29%</a:t>
                          </a:r>
                          <a:endParaRPr lang="de-DE" sz="1800" kern="1200" dirty="0" smtClean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58%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631%</a:t>
                          </a:r>
                        </a:p>
                      </a:txBody>
                      <a:tcPr marL="9525" marR="9525" marT="9525" marB="0" anchor="ctr"/>
                    </a:tc>
                  </a:tr>
                  <a:tr h="358214">
                    <a:tc gridSpan="2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Performance time (m=100)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tc hMerge="1"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0,84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de-DE" sz="1800" kern="120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4,95</a:t>
                          </a:r>
                          <a:endParaRPr lang="de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Textfeld 8"/>
          <p:cNvSpPr txBox="1"/>
          <p:nvPr/>
        </p:nvSpPr>
        <p:spPr>
          <a:xfrm>
            <a:off x="370800" y="5589240"/>
            <a:ext cx="732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Minimum </a:t>
            </a:r>
            <a:r>
              <a:rPr lang="de-DE" dirty="0">
                <a:solidFill>
                  <a:schemeClr val="dk1"/>
                </a:solidFill>
              </a:rPr>
              <a:t>Ø-</a:t>
            </a:r>
            <a:r>
              <a:rPr lang="de-DE" dirty="0" err="1">
                <a:solidFill>
                  <a:schemeClr val="dk1"/>
                </a:solidFill>
              </a:rPr>
              <a:t>hitrate</a:t>
            </a:r>
            <a:r>
              <a:rPr lang="en-US" dirty="0" smtClean="0"/>
              <a:t> when only the first two post code digits are monitored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3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70800" y="429920"/>
            <a:ext cx="6508800" cy="4788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70800" y="908720"/>
            <a:ext cx="6508800" cy="288032"/>
          </a:xfrm>
        </p:spPr>
        <p:txBody>
          <a:bodyPr/>
          <a:lstStyle/>
          <a:p>
            <a:r>
              <a:rPr lang="en-US" sz="1600" dirty="0" smtClean="0"/>
              <a:t>Project 5 – Missing </a:t>
            </a:r>
            <a:r>
              <a:rPr lang="en-US" sz="1600" dirty="0"/>
              <a:t>values &amp; classification &amp; regression</a:t>
            </a:r>
          </a:p>
          <a:p>
            <a:endParaRPr lang="en-US" dirty="0"/>
          </a:p>
        </p:txBody>
      </p:sp>
      <p:sp>
        <p:nvSpPr>
          <p:cNvPr id="21" name="圆角矩形 13"/>
          <p:cNvSpPr/>
          <p:nvPr/>
        </p:nvSpPr>
        <p:spPr>
          <a:xfrm>
            <a:off x="755576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MICE</a:t>
            </a:r>
          </a:p>
        </p:txBody>
      </p:sp>
      <p:sp>
        <p:nvSpPr>
          <p:cNvPr id="24" name="圆角矩形 13"/>
          <p:cNvSpPr/>
          <p:nvPr/>
        </p:nvSpPr>
        <p:spPr>
          <a:xfrm>
            <a:off x="2987824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MISSING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VALUES</a:t>
            </a:r>
          </a:p>
        </p:txBody>
      </p:sp>
      <p:sp>
        <p:nvSpPr>
          <p:cNvPr id="47" name="圆角矩形 13"/>
          <p:cNvSpPr/>
          <p:nvPr/>
        </p:nvSpPr>
        <p:spPr>
          <a:xfrm>
            <a:off x="2987824" y="1692098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MEET THE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DATA</a:t>
            </a:r>
          </a:p>
        </p:txBody>
      </p:sp>
      <p:cxnSp>
        <p:nvCxnSpPr>
          <p:cNvPr id="55" name="Gerade Verbindung mit Pfeil 54"/>
          <p:cNvCxnSpPr>
            <a:stCxn id="47" idx="2"/>
            <a:endCxn id="24" idx="0"/>
          </p:cNvCxnSpPr>
          <p:nvPr/>
        </p:nvCxnSpPr>
        <p:spPr>
          <a:xfrm>
            <a:off x="3887924" y="2632557"/>
            <a:ext cx="0" cy="864095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24" idx="1"/>
            <a:endCxn id="21" idx="3"/>
          </p:cNvCxnSpPr>
          <p:nvPr/>
        </p:nvCxnSpPr>
        <p:spPr>
          <a:xfrm flipH="1">
            <a:off x="2555776" y="3966882"/>
            <a:ext cx="432048" cy="0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圆角矩形 13"/>
          <p:cNvSpPr/>
          <p:nvPr/>
        </p:nvSpPr>
        <p:spPr>
          <a:xfrm>
            <a:off x="5796136" y="2924944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CLASSIFICATION</a:t>
            </a:r>
          </a:p>
        </p:txBody>
      </p:sp>
      <p:sp>
        <p:nvSpPr>
          <p:cNvPr id="66" name="圆角矩形 13"/>
          <p:cNvSpPr/>
          <p:nvPr/>
        </p:nvSpPr>
        <p:spPr>
          <a:xfrm>
            <a:off x="5796136" y="4077072"/>
            <a:ext cx="2304256" cy="864096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REGRESSION</a:t>
            </a:r>
          </a:p>
        </p:txBody>
      </p:sp>
      <p:cxnSp>
        <p:nvCxnSpPr>
          <p:cNvPr id="71" name="Gewinkelte Verbindung 70"/>
          <p:cNvCxnSpPr>
            <a:stCxn id="24" idx="3"/>
            <a:endCxn id="65" idx="1"/>
          </p:cNvCxnSpPr>
          <p:nvPr/>
        </p:nvCxnSpPr>
        <p:spPr>
          <a:xfrm flipV="1">
            <a:off x="4788024" y="3356992"/>
            <a:ext cx="1008112" cy="609890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winkelte Verbindung 76"/>
          <p:cNvCxnSpPr>
            <a:stCxn id="24" idx="3"/>
            <a:endCxn id="66" idx="1"/>
          </p:cNvCxnSpPr>
          <p:nvPr/>
        </p:nvCxnSpPr>
        <p:spPr>
          <a:xfrm>
            <a:off x="4788024" y="3966882"/>
            <a:ext cx="1008112" cy="542238"/>
          </a:xfrm>
          <a:prstGeom prst="bentConnector3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winkelte Verbindung 97"/>
          <p:cNvCxnSpPr>
            <a:endCxn id="66" idx="3"/>
          </p:cNvCxnSpPr>
          <p:nvPr/>
        </p:nvCxnSpPr>
        <p:spPr>
          <a:xfrm rot="5400000">
            <a:off x="7994560" y="4043244"/>
            <a:ext cx="571709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Gewinkelte Verbindung 106"/>
          <p:cNvCxnSpPr>
            <a:endCxn id="65" idx="3"/>
          </p:cNvCxnSpPr>
          <p:nvPr/>
        </p:nvCxnSpPr>
        <p:spPr>
          <a:xfrm rot="16200000" flipV="1">
            <a:off x="7954200" y="3503184"/>
            <a:ext cx="652428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1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3. Regression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http://www.abendblatt.de/img/st-pauli/crop106080441/6212607861-w820-cv16_9-q85/stadtteilserie-zahlen1-HA-Politik-Kabu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7" y="1484784"/>
            <a:ext cx="4031060" cy="226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279859" y="5661248"/>
            <a:ext cx="13837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50" dirty="0" smtClean="0"/>
              <a:t>Image </a:t>
            </a:r>
            <a:r>
              <a:rPr lang="de-DE" sz="1050" dirty="0" err="1" smtClean="0"/>
              <a:t>Sources</a:t>
            </a:r>
            <a:r>
              <a:rPr lang="de-DE" sz="1050" dirty="0" smtClean="0"/>
              <a:t>: [1],[2]</a:t>
            </a:r>
            <a:endParaRPr lang="de-DE" sz="1050" dirty="0"/>
          </a:p>
        </p:txBody>
      </p:sp>
      <p:pic>
        <p:nvPicPr>
          <p:cNvPr id="1028" name="Picture 4" descr="http://blog.lensspirit.de/wp-content/uploads/2010/10/Zahl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1484784"/>
            <a:ext cx="3249149" cy="243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/>
          <p:cNvSpPr/>
          <p:nvPr/>
        </p:nvSpPr>
        <p:spPr>
          <a:xfrm>
            <a:off x="4131692" y="2113849"/>
            <a:ext cx="1584176" cy="1008112"/>
          </a:xfrm>
          <a:prstGeom prst="rightArrow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06136" y="4149080"/>
            <a:ext cx="78822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  <a:buSzPct val="170000"/>
              <a:buFont typeface="Trebuchet MS" panose="020B0603020202020204" pitchFamily="34" charset="0"/>
              <a:buChar char="×"/>
            </a:pPr>
            <a:r>
              <a:rPr lang="en-GB" sz="2800" dirty="0"/>
              <a:t> </a:t>
            </a:r>
            <a:r>
              <a:rPr lang="en-GB" sz="2800" dirty="0" smtClean="0">
                <a:solidFill>
                  <a:srgbClr val="5F5F5F"/>
                </a:solidFill>
              </a:rPr>
              <a:t>Sensitive to </a:t>
            </a:r>
            <a:r>
              <a:rPr lang="en-GB" sz="2800" b="1" dirty="0" smtClean="0">
                <a:solidFill>
                  <a:srgbClr val="852339"/>
                </a:solidFill>
              </a:rPr>
              <a:t>model miss-specification</a:t>
            </a:r>
          </a:p>
          <a:p>
            <a:pPr>
              <a:buClr>
                <a:srgbClr val="FF0000"/>
              </a:buClr>
              <a:buSzPct val="170000"/>
              <a:buFont typeface="Trebuchet MS" panose="020B0603020202020204" pitchFamily="34" charset="0"/>
              <a:buChar char="×"/>
            </a:pPr>
            <a:r>
              <a:rPr lang="en-GB" sz="2800" b="1" dirty="0" smtClean="0">
                <a:solidFill>
                  <a:srgbClr val="852339"/>
                </a:solidFill>
              </a:rPr>
              <a:t> Predictive power </a:t>
            </a:r>
            <a:r>
              <a:rPr lang="en-GB" sz="2800" dirty="0" smtClean="0">
                <a:solidFill>
                  <a:srgbClr val="5F5F5F"/>
                </a:solidFill>
              </a:rPr>
              <a:t>tightly depending on model</a:t>
            </a:r>
          </a:p>
          <a:p>
            <a:pPr>
              <a:buClr>
                <a:srgbClr val="FF0000"/>
              </a:buClr>
              <a:buSzPct val="170000"/>
              <a:buFont typeface="Trebuchet MS" panose="020B0603020202020204" pitchFamily="34" charset="0"/>
              <a:buChar char="×"/>
            </a:pPr>
            <a:r>
              <a:rPr lang="en-GB" sz="2800" dirty="0" smtClean="0">
                <a:solidFill>
                  <a:srgbClr val="5F5F5F"/>
                </a:solidFill>
              </a:rPr>
              <a:t> Weakens variance </a:t>
            </a:r>
            <a:r>
              <a:rPr lang="en-GB" sz="2800" dirty="0" smtClean="0">
                <a:solidFill>
                  <a:srgbClr val="5F5F5F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 smtClean="0">
                <a:solidFill>
                  <a:srgbClr val="852339"/>
                </a:solidFill>
                <a:sym typeface="Wingdings" panose="05000000000000000000" pitchFamily="2" charset="2"/>
              </a:rPr>
              <a:t>overfitting</a:t>
            </a:r>
            <a:endParaRPr lang="en-GB" sz="2800" b="1" dirty="0" smtClean="0">
              <a:solidFill>
                <a:srgbClr val="852339"/>
              </a:solidFill>
            </a:endParaRPr>
          </a:p>
          <a:p>
            <a:pPr>
              <a:buClr>
                <a:srgbClr val="FF0000"/>
              </a:buClr>
              <a:buSzPct val="170000"/>
              <a:buFont typeface="Trebuchet MS" panose="020B0603020202020204" pitchFamily="34" charset="0"/>
              <a:buChar char="×"/>
            </a:pPr>
            <a:endParaRPr lang="en-GB" sz="2800" b="1" dirty="0">
              <a:solidFill>
                <a:srgbClr val="8523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0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324528" cy="6858000"/>
          </a:xfrm>
          <a:prstGeom prst="rect">
            <a:avLst/>
          </a:prstGeom>
        </p:spPr>
      </p:pic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70800" y="69880"/>
            <a:ext cx="6508800" cy="478800"/>
          </a:xfrm>
        </p:spPr>
        <p:txBody>
          <a:bodyPr/>
          <a:lstStyle/>
          <a:p>
            <a:r>
              <a:rPr lang="en-US" dirty="0" smtClean="0"/>
              <a:t>1. Meet the dataset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439464" y="476672"/>
            <a:ext cx="6508800" cy="288032"/>
          </a:xfrm>
        </p:spPr>
        <p:txBody>
          <a:bodyPr/>
          <a:lstStyle/>
          <a:p>
            <a:r>
              <a:rPr lang="en-US" dirty="0" smtClean="0"/>
              <a:t>Data from </a:t>
            </a:r>
            <a:r>
              <a:rPr lang="en-US" dirty="0" err="1" smtClean="0"/>
              <a:t>tripadvisor</a:t>
            </a:r>
            <a:r>
              <a:rPr lang="en-US" dirty="0" smtClean="0"/>
              <a:t>, </a:t>
            </a:r>
            <a:r>
              <a:rPr lang="en-US" dirty="0" err="1" smtClean="0"/>
              <a:t>expedia</a:t>
            </a:r>
            <a:r>
              <a:rPr lang="en-US" dirty="0" smtClean="0"/>
              <a:t> and </a:t>
            </a:r>
            <a:r>
              <a:rPr lang="en-US" dirty="0" err="1" smtClean="0"/>
              <a:t>booking.com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000" y="116632"/>
            <a:ext cx="2304256" cy="1440160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852339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 smtClean="0"/>
              <a:t>MISSING AND IMPUTED VALUES </a:t>
            </a:r>
            <a:r>
              <a:rPr lang="en-US" sz="2000" b="1" dirty="0" smtClean="0"/>
              <a:t>DISTANCE TO BEACH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9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1772816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Linear Model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0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2780928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ALL</a:t>
            </a:r>
          </a:p>
          <a:p>
            <a:pPr marL="0" indent="0" algn="ctr">
              <a:buNone/>
            </a:pPr>
            <a:r>
              <a:rPr lang="en-US" sz="2000" dirty="0" smtClean="0"/>
              <a:t>0.3507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1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4077072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TEN</a:t>
            </a:r>
          </a:p>
          <a:p>
            <a:pPr marL="0" indent="0" algn="ctr">
              <a:buNone/>
            </a:pPr>
            <a:r>
              <a:rPr lang="en-US" sz="2000" dirty="0" smtClean="0"/>
              <a:t>0.7475</a:t>
            </a:r>
            <a:r>
              <a:rPr lang="en-US" dirty="0" smtClean="0"/>
              <a:t>	</a:t>
            </a:r>
            <a:endParaRPr lang="en-US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-38488" y="0"/>
            <a:ext cx="6999582" cy="6067494"/>
            <a:chOff x="-38488" y="0"/>
            <a:chExt cx="6999582" cy="6067494"/>
          </a:xfrm>
        </p:grpSpPr>
        <p:pic>
          <p:nvPicPr>
            <p:cNvPr id="12" name="Bild 11" descr="Reg_DistBeach_Imputed.e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40" b="2990"/>
            <a:stretch/>
          </p:blipFill>
          <p:spPr>
            <a:xfrm>
              <a:off x="-38488" y="0"/>
              <a:ext cx="6999582" cy="6067494"/>
            </a:xfrm>
            <a:prstGeom prst="rect">
              <a:avLst/>
            </a:prstGeom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82"/>
            <a:stretch/>
          </p:blipFill>
          <p:spPr bwMode="auto">
            <a:xfrm>
              <a:off x="5508104" y="129009"/>
              <a:ext cx="1028700" cy="630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Wolke 12"/>
          <p:cNvSpPr/>
          <p:nvPr/>
        </p:nvSpPr>
        <p:spPr>
          <a:xfrm>
            <a:off x="6660232" y="1628800"/>
            <a:ext cx="2376024" cy="1168100"/>
          </a:xfrm>
          <a:prstGeom prst="cloud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Inhaltsplatzhalter 4"/>
          <p:cNvSpPr>
            <a:spLocks noGrp="1"/>
          </p:cNvSpPr>
          <p:nvPr>
            <p:ph sz="quarter" idx="4294967295"/>
          </p:nvPr>
        </p:nvSpPr>
        <p:spPr>
          <a:xfrm>
            <a:off x="7092280" y="1852810"/>
            <a:ext cx="1652886" cy="720080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Linear Model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116632"/>
            <a:ext cx="2304256" cy="1440160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852339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 smtClean="0"/>
              <a:t>MISSING AND IMPUTED VALUES </a:t>
            </a:r>
            <a:r>
              <a:rPr lang="en-US" sz="2000" b="1" dirty="0" smtClean="0"/>
              <a:t>DISTANCE TO BEACH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2780928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ALL</a:t>
            </a:r>
          </a:p>
          <a:p>
            <a:pPr marL="0" indent="0" algn="ctr">
              <a:buNone/>
            </a:pPr>
            <a:r>
              <a:rPr lang="en-US" sz="2000" dirty="0" smtClean="0"/>
              <a:t>1.9155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4077072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TEN</a:t>
            </a:r>
          </a:p>
          <a:p>
            <a:pPr marL="0" indent="0" algn="ctr">
              <a:buNone/>
            </a:pPr>
            <a:r>
              <a:rPr lang="en-US" sz="2000" dirty="0" smtClean="0"/>
              <a:t>0.992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2" name="Bild 1" descr="Reg_DistBeach_Imputed_tree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5" b="3086"/>
          <a:stretch/>
        </p:blipFill>
        <p:spPr>
          <a:xfrm>
            <a:off x="-36512" y="0"/>
            <a:ext cx="7004248" cy="6080322"/>
          </a:xfrm>
          <a:prstGeom prst="rect">
            <a:avLst/>
          </a:prstGeom>
        </p:spPr>
      </p:pic>
      <p:sp>
        <p:nvSpPr>
          <p:cNvPr id="10" name="Wolke 9"/>
          <p:cNvSpPr/>
          <p:nvPr/>
        </p:nvSpPr>
        <p:spPr>
          <a:xfrm>
            <a:off x="6660232" y="1628800"/>
            <a:ext cx="2376264" cy="1168100"/>
          </a:xfrm>
          <a:prstGeom prst="cloud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Inhaltsplatzhalter 4"/>
          <p:cNvSpPr>
            <a:spLocks noGrp="1"/>
          </p:cNvSpPr>
          <p:nvPr>
            <p:ph sz="quarter" idx="4294967295"/>
          </p:nvPr>
        </p:nvSpPr>
        <p:spPr>
          <a:xfrm>
            <a:off x="7092280" y="1852810"/>
            <a:ext cx="1653053" cy="720080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Decision Tree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81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116632"/>
            <a:ext cx="2304256" cy="1440160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852339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 smtClean="0"/>
              <a:t>MISSING AND IMPUTED VALUES </a:t>
            </a:r>
            <a:r>
              <a:rPr lang="en-US" sz="2000" b="1" dirty="0" smtClean="0"/>
              <a:t>NUMBER OF ROOMS</a:t>
            </a:r>
            <a:r>
              <a:rPr lang="en-US" b="1" dirty="0" smtClean="0"/>
              <a:t>	</a:t>
            </a:r>
            <a:endParaRPr lang="en-US" b="1" dirty="0"/>
          </a:p>
        </p:txBody>
      </p:sp>
      <p:sp>
        <p:nvSpPr>
          <p:cNvPr id="10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2780928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ALL</a:t>
            </a:r>
          </a:p>
          <a:p>
            <a:pPr marL="0" indent="0" algn="ctr">
              <a:buNone/>
            </a:pPr>
            <a:r>
              <a:rPr lang="en-US" sz="2000" dirty="0" smtClean="0"/>
              <a:t>2295.3015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1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4077072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TEN</a:t>
            </a:r>
          </a:p>
          <a:p>
            <a:pPr marL="0" indent="0" algn="ctr">
              <a:buNone/>
            </a:pPr>
            <a:r>
              <a:rPr lang="en-US" sz="2000" dirty="0" smtClean="0"/>
              <a:t>7266.9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8" name="Bild 7" descr="Reg_MisRooms_Imputed_ranF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7" b="3079"/>
          <a:stretch/>
        </p:blipFill>
        <p:spPr>
          <a:xfrm>
            <a:off x="0" y="0"/>
            <a:ext cx="7020272" cy="6093149"/>
          </a:xfrm>
          <a:prstGeom prst="rect">
            <a:avLst/>
          </a:prstGeom>
        </p:spPr>
      </p:pic>
      <p:sp>
        <p:nvSpPr>
          <p:cNvPr id="13" name="Inhaltsplatzhalter 4"/>
          <p:cNvSpPr>
            <a:spLocks noGrp="1"/>
          </p:cNvSpPr>
          <p:nvPr>
            <p:ph sz="quarter" idx="4294967295"/>
          </p:nvPr>
        </p:nvSpPr>
        <p:spPr>
          <a:xfrm>
            <a:off x="7012950" y="1844824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Random Forest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Wolke 13"/>
          <p:cNvSpPr/>
          <p:nvPr/>
        </p:nvSpPr>
        <p:spPr>
          <a:xfrm>
            <a:off x="6660232" y="1628800"/>
            <a:ext cx="2376264" cy="1168100"/>
          </a:xfrm>
          <a:prstGeom prst="cloud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Inhaltsplatzhalter 4"/>
          <p:cNvSpPr>
            <a:spLocks noGrp="1"/>
          </p:cNvSpPr>
          <p:nvPr>
            <p:ph sz="quarter" idx="4294967295"/>
          </p:nvPr>
        </p:nvSpPr>
        <p:spPr>
          <a:xfrm>
            <a:off x="7092280" y="1852810"/>
            <a:ext cx="1653053" cy="720080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Random Forest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5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116632"/>
            <a:ext cx="2304256" cy="1440160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852339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 smtClean="0"/>
              <a:t>MISSING AND IMPUTED VALUES </a:t>
            </a:r>
            <a:r>
              <a:rPr lang="en-US" sz="2000" b="1" dirty="0" smtClean="0"/>
              <a:t>DISTANCE TO ALCUDIA OLD TOWN</a:t>
            </a:r>
            <a:endParaRPr lang="en-US" b="1" dirty="0"/>
          </a:p>
        </p:txBody>
      </p:sp>
      <p:sp>
        <p:nvSpPr>
          <p:cNvPr id="10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2780928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ALL</a:t>
            </a:r>
          </a:p>
          <a:p>
            <a:pPr marL="0" indent="0" algn="ctr">
              <a:buNone/>
            </a:pPr>
            <a:r>
              <a:rPr lang="en-US" sz="2000" dirty="0" smtClean="0"/>
              <a:t>2.5159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1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4077072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TEN</a:t>
            </a:r>
          </a:p>
          <a:p>
            <a:pPr marL="0" indent="0" algn="ctr">
              <a:buNone/>
            </a:pPr>
            <a:r>
              <a:rPr lang="en-US" sz="2000" dirty="0" smtClean="0"/>
              <a:t>38.9512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8" name="Bild 7" descr="Reg_OldTown_Imputed_ranF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4" b="2727"/>
          <a:stretch/>
        </p:blipFill>
        <p:spPr>
          <a:xfrm>
            <a:off x="48325" y="0"/>
            <a:ext cx="6984776" cy="6105977"/>
          </a:xfrm>
          <a:prstGeom prst="rect">
            <a:avLst/>
          </a:prstGeom>
        </p:spPr>
      </p:pic>
      <p:sp>
        <p:nvSpPr>
          <p:cNvPr id="9" name="Inhaltsplatzhalter 4"/>
          <p:cNvSpPr>
            <a:spLocks noGrp="1"/>
          </p:cNvSpPr>
          <p:nvPr>
            <p:ph sz="quarter" idx="4294967295"/>
          </p:nvPr>
        </p:nvSpPr>
        <p:spPr>
          <a:xfrm>
            <a:off x="7012950" y="1844824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Random Forest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Wolke 11"/>
          <p:cNvSpPr/>
          <p:nvPr/>
        </p:nvSpPr>
        <p:spPr>
          <a:xfrm>
            <a:off x="6660232" y="1628800"/>
            <a:ext cx="2376264" cy="1168100"/>
          </a:xfrm>
          <a:prstGeom prst="cloud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Inhaltsplatzhalter 4"/>
          <p:cNvSpPr>
            <a:spLocks noGrp="1"/>
          </p:cNvSpPr>
          <p:nvPr>
            <p:ph sz="quarter" idx="4294967295"/>
          </p:nvPr>
        </p:nvSpPr>
        <p:spPr>
          <a:xfrm>
            <a:off x="7092280" y="1852810"/>
            <a:ext cx="1653053" cy="720080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Random Forest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8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5/55/Alcudia_67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65" y="0"/>
            <a:ext cx="102945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sz="quarter" idx="11"/>
          </p:nvPr>
        </p:nvSpPr>
        <p:spPr>
          <a:xfrm>
            <a:off x="323528" y="116632"/>
            <a:ext cx="6507268" cy="936103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This </a:t>
            </a:r>
            <a:r>
              <a:rPr lang="de-DE" dirty="0" err="1" smtClean="0">
                <a:solidFill>
                  <a:schemeClr val="bg1"/>
                </a:solidFill>
              </a:rPr>
              <a:t>is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Alcudia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old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town</a:t>
            </a:r>
            <a:r>
              <a:rPr lang="de-DE" dirty="0" smtClean="0">
                <a:solidFill>
                  <a:schemeClr val="bg1"/>
                </a:solidFill>
              </a:rPr>
              <a:t>…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90136" y="6237312"/>
            <a:ext cx="1144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50" dirty="0" smtClean="0">
                <a:solidFill>
                  <a:schemeClr val="bg1"/>
                </a:solidFill>
              </a:rPr>
              <a:t>Image Source: [3]</a:t>
            </a:r>
            <a:endParaRPr lang="de-DE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nhaltsplatzhalter 2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568219041"/>
              </p:ext>
            </p:extLst>
          </p:nvPr>
        </p:nvGraphicFramePr>
        <p:xfrm>
          <a:off x="539552" y="1340768"/>
          <a:ext cx="7992886" cy="46329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6144"/>
                <a:gridCol w="2016224"/>
                <a:gridCol w="1512168"/>
                <a:gridCol w="1294156"/>
                <a:gridCol w="1874194"/>
              </a:tblGrid>
              <a:tr h="348447">
                <a:tc>
                  <a:txBody>
                    <a:bodyPr/>
                    <a:lstStyle/>
                    <a:p>
                      <a:r>
                        <a:rPr lang="de-DE" dirty="0" smtClean="0"/>
                        <a:t>Regression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Ten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Variation </a:t>
                      </a:r>
                      <a:r>
                        <a:rPr lang="de-DE" dirty="0" err="1" smtClean="0"/>
                        <a:t>Coefficient</a:t>
                      </a:r>
                      <a:r>
                        <a:rPr lang="de-DE" dirty="0" smtClean="0"/>
                        <a:t> (All)</a:t>
                      </a:r>
                      <a:endParaRPr lang="de-DE" dirty="0"/>
                    </a:p>
                  </a:txBody>
                  <a:tcPr/>
                </a:tc>
              </a:tr>
              <a:tr h="348447">
                <a:tc rowSpan="3"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MCAR</a:t>
                      </a:r>
                      <a:b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</a:br>
                      <a:r>
                        <a:rPr lang="de-DE" sz="12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de-DE" sz="12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Distance</a:t>
                      </a:r>
                      <a:r>
                        <a:rPr lang="de-DE" sz="12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de-DE" sz="12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to</a:t>
                      </a:r>
                      <a:r>
                        <a:rPr lang="de-DE" sz="12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 Beach)</a:t>
                      </a:r>
                      <a:endParaRPr lang="de-DE" sz="12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LM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0.3507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0.7475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0,4783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  <a:tr h="348447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Tree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1.9155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0.992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1,1179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  <a:tr h="538467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Random </a:t>
                      </a:r>
                      <a:r>
                        <a:rPr lang="de-DE" sz="20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Forest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0.6257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0.779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0,6389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  <a:tr h="348447">
                <a:tc rowSpan="3"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MAR</a:t>
                      </a:r>
                    </a:p>
                    <a:p>
                      <a:r>
                        <a:rPr lang="de-DE" sz="12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de-DE" sz="12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Number</a:t>
                      </a:r>
                      <a:r>
                        <a:rPr lang="de-DE" sz="12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de-DE" sz="12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of</a:t>
                      </a:r>
                      <a:r>
                        <a:rPr lang="de-DE" sz="12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de-DE" sz="12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Rooms</a:t>
                      </a:r>
                      <a:r>
                        <a:rPr lang="de-DE" sz="12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endParaRPr lang="de-DE" sz="12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LM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8485.8244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4263.7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0,6848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  <a:tr h="348447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Tree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7234.4885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4004.8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0,6323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  <a:tr h="538467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Random </a:t>
                      </a:r>
                      <a:r>
                        <a:rPr lang="de-DE" sz="20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Forest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2360.7863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7095.7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0,3612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  <a:tr h="348447">
                <a:tc rowSpan="3"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MNAR</a:t>
                      </a:r>
                    </a:p>
                    <a:p>
                      <a:r>
                        <a:rPr lang="de-DE" sz="12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de-DE" sz="12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Distance</a:t>
                      </a:r>
                      <a:r>
                        <a:rPr lang="de-DE" sz="12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de-DE" sz="12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to</a:t>
                      </a:r>
                      <a:r>
                        <a:rPr lang="de-DE" sz="12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de-DE" sz="12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Alcudia</a:t>
                      </a:r>
                      <a:r>
                        <a:rPr lang="de-DE" sz="12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 Old Town)</a:t>
                      </a:r>
                      <a:endParaRPr lang="de-DE" sz="12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LM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4.2493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24.2143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0,0454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  <a:tr h="348447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Tree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18.6777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35.7104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0,0952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  <a:tr h="538467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Random </a:t>
                      </a:r>
                      <a:r>
                        <a:rPr lang="de-DE" sz="2000" b="1" kern="1200" spc="0" baseline="0" dirty="0" err="1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Forest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2.3198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34.3905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kern="1200" spc="0" baseline="0" dirty="0" smtClean="0">
                          <a:solidFill>
                            <a:srgbClr val="5F5F5F"/>
                          </a:solidFill>
                          <a:latin typeface="Trebuchet MS" pitchFamily="34" charset="0"/>
                          <a:ea typeface="+mn-ea"/>
                          <a:cs typeface="Arial" pitchFamily="34" charset="0"/>
                        </a:rPr>
                        <a:t>0,0335</a:t>
                      </a:r>
                      <a:endParaRPr lang="de-DE" sz="2000" b="1" kern="1200" spc="0" baseline="0" dirty="0">
                        <a:solidFill>
                          <a:srgbClr val="5F5F5F"/>
                        </a:solidFill>
                        <a:latin typeface="Trebuchet MS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platzhalter 5"/>
          <p:cNvSpPr txBox="1">
            <a:spLocks/>
          </p:cNvSpPr>
          <p:nvPr/>
        </p:nvSpPr>
        <p:spPr>
          <a:xfrm>
            <a:off x="370800" y="573936"/>
            <a:ext cx="6508800" cy="478800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300" b="0" kern="1200" spc="0" baseline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3638" indent="-17462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cap="all" dirty="0" smtClean="0">
                <a:solidFill>
                  <a:srgbClr val="852339"/>
                </a:solidFill>
              </a:rPr>
              <a:t>Results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2771800" y="1484784"/>
            <a:ext cx="3672408" cy="1872208"/>
          </a:xfrm>
          <a:prstGeom prst="rect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Forests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are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not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always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the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best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choice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.</a:t>
            </a:r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 rot="726921">
            <a:off x="2561822" y="3865541"/>
            <a:ext cx="3672408" cy="1872208"/>
          </a:xfrm>
          <a:prstGeom prst="rect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Imputation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works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best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with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MNAR</a:t>
            </a:r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7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70800" y="429920"/>
            <a:ext cx="6508800" cy="4788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70800" y="908720"/>
            <a:ext cx="6508800" cy="288032"/>
          </a:xfrm>
        </p:spPr>
        <p:txBody>
          <a:bodyPr/>
          <a:lstStyle/>
          <a:p>
            <a:r>
              <a:rPr lang="en-US" sz="1600" dirty="0" smtClean="0"/>
              <a:t>Project 5 – Missing </a:t>
            </a:r>
            <a:r>
              <a:rPr lang="en-US" sz="1600" dirty="0"/>
              <a:t>values &amp; classification &amp; regression</a:t>
            </a:r>
          </a:p>
          <a:p>
            <a:endParaRPr lang="en-US" dirty="0"/>
          </a:p>
        </p:txBody>
      </p:sp>
      <p:sp>
        <p:nvSpPr>
          <p:cNvPr id="21" name="圆角矩形 13"/>
          <p:cNvSpPr/>
          <p:nvPr/>
        </p:nvSpPr>
        <p:spPr>
          <a:xfrm>
            <a:off x="755576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MICE</a:t>
            </a:r>
          </a:p>
        </p:txBody>
      </p:sp>
      <p:sp>
        <p:nvSpPr>
          <p:cNvPr id="24" name="圆角矩形 13"/>
          <p:cNvSpPr/>
          <p:nvPr/>
        </p:nvSpPr>
        <p:spPr>
          <a:xfrm>
            <a:off x="2987824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MISSING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VALUES</a:t>
            </a:r>
          </a:p>
        </p:txBody>
      </p:sp>
      <p:sp>
        <p:nvSpPr>
          <p:cNvPr id="47" name="圆角矩形 13"/>
          <p:cNvSpPr/>
          <p:nvPr/>
        </p:nvSpPr>
        <p:spPr>
          <a:xfrm>
            <a:off x="2987824" y="1692098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MEET THE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DATA</a:t>
            </a:r>
          </a:p>
        </p:txBody>
      </p:sp>
      <p:cxnSp>
        <p:nvCxnSpPr>
          <p:cNvPr id="55" name="Gerade Verbindung mit Pfeil 54"/>
          <p:cNvCxnSpPr>
            <a:stCxn id="47" idx="2"/>
            <a:endCxn id="24" idx="0"/>
          </p:cNvCxnSpPr>
          <p:nvPr/>
        </p:nvCxnSpPr>
        <p:spPr>
          <a:xfrm>
            <a:off x="3887924" y="2632557"/>
            <a:ext cx="0" cy="864095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24" idx="1"/>
            <a:endCxn id="21" idx="3"/>
          </p:cNvCxnSpPr>
          <p:nvPr/>
        </p:nvCxnSpPr>
        <p:spPr>
          <a:xfrm flipH="1">
            <a:off x="2555776" y="3966882"/>
            <a:ext cx="432048" cy="0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圆角矩形 13"/>
          <p:cNvSpPr/>
          <p:nvPr/>
        </p:nvSpPr>
        <p:spPr>
          <a:xfrm>
            <a:off x="5796136" y="2924944"/>
            <a:ext cx="2304256" cy="864096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CLASSIFICATION</a:t>
            </a:r>
          </a:p>
        </p:txBody>
      </p:sp>
      <p:sp>
        <p:nvSpPr>
          <p:cNvPr id="66" name="圆角矩形 13"/>
          <p:cNvSpPr/>
          <p:nvPr/>
        </p:nvSpPr>
        <p:spPr>
          <a:xfrm>
            <a:off x="5796136" y="4077072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REGRESSION</a:t>
            </a:r>
          </a:p>
        </p:txBody>
      </p:sp>
      <p:cxnSp>
        <p:nvCxnSpPr>
          <p:cNvPr id="77" name="Gewinkelte Verbindung 76"/>
          <p:cNvCxnSpPr>
            <a:stCxn id="24" idx="3"/>
            <a:endCxn id="66" idx="1"/>
          </p:cNvCxnSpPr>
          <p:nvPr/>
        </p:nvCxnSpPr>
        <p:spPr>
          <a:xfrm>
            <a:off x="4788024" y="3966882"/>
            <a:ext cx="1008112" cy="542238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winkelte Verbindung 97"/>
          <p:cNvCxnSpPr>
            <a:endCxn id="66" idx="3"/>
          </p:cNvCxnSpPr>
          <p:nvPr/>
        </p:nvCxnSpPr>
        <p:spPr>
          <a:xfrm rot="5400000">
            <a:off x="7994560" y="4043244"/>
            <a:ext cx="571709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Gewinkelte Verbindung 106"/>
          <p:cNvCxnSpPr>
            <a:endCxn id="65" idx="3"/>
          </p:cNvCxnSpPr>
          <p:nvPr/>
        </p:nvCxnSpPr>
        <p:spPr>
          <a:xfrm rot="16200000" flipV="1">
            <a:off x="7954200" y="3503184"/>
            <a:ext cx="652428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24" idx="3"/>
            <a:endCxn id="65" idx="1"/>
          </p:cNvCxnSpPr>
          <p:nvPr/>
        </p:nvCxnSpPr>
        <p:spPr>
          <a:xfrm flipV="1">
            <a:off x="4788024" y="3356992"/>
            <a:ext cx="1008112" cy="609890"/>
          </a:xfrm>
          <a:prstGeom prst="bentConnector3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2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89376"/>
              </p:ext>
            </p:extLst>
          </p:nvPr>
        </p:nvGraphicFramePr>
        <p:xfrm>
          <a:off x="399981" y="1772816"/>
          <a:ext cx="8276474" cy="32552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38237"/>
                <a:gridCol w="4138237"/>
              </a:tblGrid>
              <a:tr h="436772">
                <a:tc>
                  <a:txBody>
                    <a:bodyPr/>
                    <a:lstStyle/>
                    <a:p>
                      <a:r>
                        <a:rPr lang="de-DE" dirty="0" smtClean="0"/>
                        <a:t>Advantages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Limitations</a:t>
                      </a:r>
                      <a:r>
                        <a:rPr lang="de-DE" dirty="0" smtClean="0"/>
                        <a:t> &amp; </a:t>
                      </a:r>
                      <a:r>
                        <a:rPr lang="de-DE" dirty="0" err="1" smtClean="0"/>
                        <a:t>Drawbacks</a:t>
                      </a:r>
                      <a:endParaRPr lang="de-DE" dirty="0" smtClean="0"/>
                    </a:p>
                  </a:txBody>
                  <a:tcPr/>
                </a:tc>
              </a:tr>
              <a:tr h="71535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decision rules are easy to visualize, understand and interpret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 able to split the data parallel to the axes</a:t>
                      </a:r>
                      <a:endParaRPr lang="de-DE" dirty="0"/>
                    </a:p>
                  </a:txBody>
                  <a:tcPr/>
                </a:tc>
              </a:tr>
              <a:tr h="10769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understand non-connected partitions as one class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construction might not be very efficient (calculations of impurity for all the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different split positions of each feature at each node)</a:t>
                      </a:r>
                      <a:endParaRPr lang="de-DE" dirty="0"/>
                    </a:p>
                  </a:txBody>
                  <a:tcPr/>
                </a:tc>
              </a:tr>
              <a:tr h="753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 of new observations can be done very fast and efficient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27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2656"/>
            <a:ext cx="8711075" cy="5544616"/>
          </a:xfrm>
          <a:prstGeom prst="rect">
            <a:avLst/>
          </a:prstGeom>
        </p:spPr>
      </p:pic>
      <p:sp>
        <p:nvSpPr>
          <p:cNvPr id="10" name="Inhaltsplatzhalter 4"/>
          <p:cNvSpPr>
            <a:spLocks noGrp="1"/>
          </p:cNvSpPr>
          <p:nvPr>
            <p:ph sz="quarter" idx="4294967295"/>
          </p:nvPr>
        </p:nvSpPr>
        <p:spPr>
          <a:xfrm>
            <a:off x="303939" y="4941168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ALL</a:t>
            </a:r>
          </a:p>
          <a:p>
            <a:pPr marL="0" indent="0" algn="ctr">
              <a:buNone/>
            </a:pPr>
            <a:r>
              <a:rPr lang="en-US" sz="2000" b="1" dirty="0" smtClean="0"/>
              <a:t>0.2901</a:t>
            </a:r>
          </a:p>
          <a:p>
            <a:pPr marL="0" indent="0" algn="ctr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1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193974" y="5013176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TEN</a:t>
            </a:r>
          </a:p>
          <a:p>
            <a:pPr marL="0" indent="0" algn="ctr">
              <a:buNone/>
            </a:pPr>
            <a:r>
              <a:rPr lang="en-US" sz="2000" b="1" dirty="0" smtClean="0"/>
              <a:t>0.5</a:t>
            </a:r>
          </a:p>
          <a:p>
            <a:pPr marL="0" indent="0" algn="ctr"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6672"/>
            <a:ext cx="864096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Inhaltsplatzhalter 1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80587996"/>
              </p:ext>
            </p:extLst>
          </p:nvPr>
        </p:nvGraphicFramePr>
        <p:xfrm>
          <a:off x="377825" y="1664831"/>
          <a:ext cx="8353424" cy="38301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177951"/>
                <a:gridCol w="1998761"/>
                <a:gridCol w="2088356"/>
                <a:gridCol w="2088356"/>
              </a:tblGrid>
              <a:tr h="43129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Tripadvisor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Expedia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Booking.com</a:t>
                      </a:r>
                      <a:endParaRPr lang="en-GB" dirty="0"/>
                    </a:p>
                  </a:txBody>
                  <a:tcPr anchor="ctr"/>
                </a:tc>
              </a:tr>
              <a:tr h="371589">
                <a:tc>
                  <a:txBody>
                    <a:bodyPr/>
                    <a:lstStyle/>
                    <a:p>
                      <a:r>
                        <a:rPr lang="en-GB" dirty="0" smtClean="0"/>
                        <a:t>features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102</a:t>
                      </a:r>
                      <a:endParaRPr lang="en-GB" dirty="0"/>
                    </a:p>
                  </a:txBody>
                  <a:tcPr anchor="ctr"/>
                </a:tc>
              </a:tr>
              <a:tr h="596093">
                <a:tc>
                  <a:txBody>
                    <a:bodyPr/>
                    <a:lstStyle/>
                    <a:p>
                      <a:r>
                        <a:rPr lang="en-GB" dirty="0" smtClean="0"/>
                        <a:t>Observations (not unique)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1083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923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811</a:t>
                      </a:r>
                      <a:endParaRPr lang="en-GB" dirty="0"/>
                    </a:p>
                  </a:txBody>
                  <a:tcPr anchor="ctr"/>
                </a:tc>
              </a:tr>
              <a:tr h="596093">
                <a:tc>
                  <a:txBody>
                    <a:bodyPr/>
                    <a:lstStyle/>
                    <a:p>
                      <a:r>
                        <a:rPr lang="en-GB" dirty="0" smtClean="0"/>
                        <a:t>No.</a:t>
                      </a:r>
                      <a:r>
                        <a:rPr lang="en-GB" baseline="0" dirty="0" smtClean="0"/>
                        <a:t> observations without NAs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24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24</a:t>
                      </a:r>
                      <a:endParaRPr lang="en-GB" dirty="0"/>
                    </a:p>
                  </a:txBody>
                  <a:tcPr anchor="ctr"/>
                </a:tc>
              </a:tr>
              <a:tr h="1107029">
                <a:tc>
                  <a:txBody>
                    <a:bodyPr/>
                    <a:lstStyle/>
                    <a:p>
                      <a:r>
                        <a:rPr lang="en-GB" dirty="0" smtClean="0"/>
                        <a:t>No. observations after cleaning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262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/>
                </a:tc>
              </a:tr>
              <a:tr h="596093"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Necessary decision: Computing the</a:t>
                      </a:r>
                      <a:r>
                        <a:rPr lang="en-GB" baseline="0" dirty="0" smtClean="0"/>
                        <a:t> mean of NA values to decide which features and observations we want to work with.</a:t>
                      </a:r>
                      <a:endParaRPr lang="en-GB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1.1 choosing the right data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6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8892480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332656"/>
            <a:ext cx="8820472" cy="5688632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4860032" y="1124744"/>
            <a:ext cx="3672408" cy="1872208"/>
          </a:xfrm>
          <a:prstGeom prst="rect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Of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58 original cities,18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cities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have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been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predicted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. </a:t>
            </a:r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69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" y="188640"/>
            <a:ext cx="9007620" cy="5832648"/>
          </a:xfrm>
          <a:prstGeom prst="rect">
            <a:avLst/>
          </a:prstGeom>
        </p:spPr>
      </p:pic>
      <p:sp>
        <p:nvSpPr>
          <p:cNvPr id="10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11560" y="4869160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ALL</a:t>
            </a:r>
          </a:p>
          <a:p>
            <a:pPr marL="0" indent="0" algn="ctr">
              <a:buNone/>
            </a:pPr>
            <a:r>
              <a:rPr lang="en-US" sz="2000" dirty="0" smtClean="0"/>
              <a:t>0.2901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1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732240" y="5013176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TEN</a:t>
            </a:r>
          </a:p>
          <a:p>
            <a:pPr marL="0" indent="0" algn="ctr">
              <a:buNone/>
            </a:pPr>
            <a:r>
              <a:rPr lang="en-US" sz="2000" dirty="0" smtClean="0"/>
              <a:t>     1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5076056" y="760209"/>
            <a:ext cx="3672408" cy="1872208"/>
          </a:xfrm>
          <a:prstGeom prst="rect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Of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58 original postcodes,18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postcodes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have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been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predicted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. </a:t>
            </a:r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 rot="726921">
            <a:off x="3647452" y="2411901"/>
            <a:ext cx="3672408" cy="1872208"/>
          </a:xfrm>
          <a:prstGeom prst="rect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smtClean="0">
                <a:latin typeface="Consolas" pitchFamily="49" charset="0"/>
                <a:cs typeface="Consolas" pitchFamily="49" charset="0"/>
              </a:rPr>
              <a:t>-&gt;Same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error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as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in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city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tree</a:t>
            </a:r>
            <a:r>
              <a:rPr lang="de-DE" sz="2200" dirty="0">
                <a:latin typeface="Consolas" pitchFamily="49" charset="0"/>
                <a:cs typeface="Consolas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488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7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76672"/>
            <a:ext cx="8712968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23"/>
            <a:ext cx="8964488" cy="576064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203848" y="5445224"/>
            <a:ext cx="4320480" cy="576064"/>
          </a:xfrm>
          <a:prstGeom prst="rect">
            <a:avLst/>
          </a:prstGeom>
          <a:noFill/>
          <a:ln>
            <a:solidFill>
              <a:srgbClr val="852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771800" y="1556792"/>
            <a:ext cx="4896544" cy="2496276"/>
          </a:xfrm>
          <a:prstGeom prst="rect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smtClean="0">
                <a:latin typeface="Consolas" pitchFamily="49" charset="0"/>
                <a:cs typeface="Consolas" pitchFamily="49" charset="0"/>
              </a:rPr>
              <a:t>-&gt; „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MasterCard“,“Visa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“</a:t>
            </a:r>
          </a:p>
          <a:p>
            <a:pPr algn="ctr"/>
            <a:r>
              <a:rPr lang="de-DE" sz="2200" dirty="0" smtClean="0">
                <a:latin typeface="Consolas" pitchFamily="49" charset="0"/>
                <a:cs typeface="Consolas" pitchFamily="49" charset="0"/>
              </a:rPr>
              <a:t>-&gt; „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Visa“,“MasterCard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“</a:t>
            </a:r>
          </a:p>
          <a:p>
            <a:pPr algn="ctr"/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are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2 different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levels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pPr algn="ctr"/>
            <a:r>
              <a:rPr lang="de-DE" sz="2200" dirty="0" smtClean="0">
                <a:latin typeface="Consolas" pitchFamily="49" charset="0"/>
                <a:cs typeface="Consolas" pitchFamily="49" charset="0"/>
              </a:rPr>
              <a:t>-&gt;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PayOptions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has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22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levels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in total.</a:t>
            </a:r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95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IDEA </a:t>
            </a:r>
            <a:r>
              <a:rPr lang="de-DE" dirty="0" err="1" smtClean="0"/>
              <a:t>Sort</a:t>
            </a:r>
            <a:r>
              <a:rPr lang="de-DE" dirty="0" smtClean="0"/>
              <a:t> </a:t>
            </a:r>
            <a:r>
              <a:rPr lang="de-DE" dirty="0" err="1" smtClean="0"/>
              <a:t>postcode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Classification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44807"/>
            <a:ext cx="4464496" cy="350447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83" y="2701652"/>
            <a:ext cx="4609510" cy="2527548"/>
          </a:xfrm>
          <a:prstGeom prst="rect">
            <a:avLst/>
          </a:prstGeom>
        </p:spPr>
      </p:pic>
      <p:sp>
        <p:nvSpPr>
          <p:cNvPr id="7" name="Inhaltsplatzhalter 4"/>
          <p:cNvSpPr>
            <a:spLocks noGrp="1"/>
          </p:cNvSpPr>
          <p:nvPr>
            <p:ph sz="quarter" idx="4294967295"/>
          </p:nvPr>
        </p:nvSpPr>
        <p:spPr>
          <a:xfrm rot="20808853">
            <a:off x="5288251" y="3536403"/>
            <a:ext cx="2304256" cy="864096"/>
          </a:xfrm>
          <a:prstGeom prst="rect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/>
            <a:r>
              <a:rPr lang="en-US" sz="2200" dirty="0">
                <a:solidFill>
                  <a:schemeClr val="lt1"/>
                </a:solidFill>
                <a:latin typeface="Consolas" pitchFamily="49" charset="0"/>
                <a:cs typeface="Consolas" pitchFamily="49" charset="0"/>
              </a:rPr>
              <a:t>16 Levels	</a:t>
            </a:r>
          </a:p>
        </p:txBody>
      </p:sp>
      <p:sp>
        <p:nvSpPr>
          <p:cNvPr id="9" name="Inhaltsplatzhalter 4"/>
          <p:cNvSpPr>
            <a:spLocks noGrp="1"/>
          </p:cNvSpPr>
          <p:nvPr>
            <p:ph sz="quarter" idx="4294967295"/>
          </p:nvPr>
        </p:nvSpPr>
        <p:spPr>
          <a:xfrm>
            <a:off x="1475656" y="1484784"/>
            <a:ext cx="2448272" cy="792088"/>
          </a:xfrm>
          <a:prstGeom prst="rect">
            <a:avLst/>
          </a:prstGeom>
          <a:ln w="19050" cmpd="sng">
            <a:solidFill>
              <a:srgbClr val="852339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 smtClean="0"/>
              <a:t>UNSORTED </a:t>
            </a:r>
          </a:p>
          <a:p>
            <a:pPr marL="0" indent="0" algn="ctr">
              <a:buNone/>
            </a:pPr>
            <a:r>
              <a:rPr lang="en-US" sz="2000" dirty="0" err="1" smtClean="0"/>
              <a:t>payOptions</a:t>
            </a:r>
            <a:endParaRPr lang="en-US" dirty="0"/>
          </a:p>
        </p:txBody>
      </p:sp>
      <p:sp>
        <p:nvSpPr>
          <p:cNvPr id="10" name="Inhaltsplatzhalter 4"/>
          <p:cNvSpPr>
            <a:spLocks noGrp="1"/>
          </p:cNvSpPr>
          <p:nvPr>
            <p:ph sz="quarter" idx="4294967295"/>
          </p:nvPr>
        </p:nvSpPr>
        <p:spPr>
          <a:xfrm>
            <a:off x="4860032" y="1484784"/>
            <a:ext cx="2448272" cy="792088"/>
          </a:xfrm>
          <a:prstGeom prst="rect">
            <a:avLst/>
          </a:prstGeom>
          <a:ln w="19050" cmpd="sng">
            <a:solidFill>
              <a:srgbClr val="852339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 smtClean="0"/>
              <a:t>SORTED </a:t>
            </a:r>
          </a:p>
          <a:p>
            <a:pPr marL="0" indent="0" algn="ctr">
              <a:buNone/>
            </a:pPr>
            <a:r>
              <a:rPr lang="en-US" sz="2000" dirty="0" err="1" smtClean="0"/>
              <a:t>payOptions</a:t>
            </a:r>
            <a:endParaRPr lang="en-US" dirty="0"/>
          </a:p>
        </p:txBody>
      </p:sp>
      <p:sp>
        <p:nvSpPr>
          <p:cNvPr id="11" name="Rechteck 10"/>
          <p:cNvSpPr/>
          <p:nvPr/>
        </p:nvSpPr>
        <p:spPr>
          <a:xfrm rot="20589892">
            <a:off x="1350328" y="3631276"/>
            <a:ext cx="2026207" cy="892679"/>
          </a:xfrm>
          <a:prstGeom prst="rect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smtClean="0">
                <a:latin typeface="Consolas" pitchFamily="49" charset="0"/>
                <a:cs typeface="Consolas" pitchFamily="49" charset="0"/>
              </a:rPr>
              <a:t>22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levels</a:t>
            </a:r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IDEA </a:t>
            </a:r>
            <a:r>
              <a:rPr lang="de-DE" dirty="0" err="1" smtClean="0"/>
              <a:t>Sort</a:t>
            </a:r>
            <a:r>
              <a:rPr lang="de-DE" dirty="0" smtClean="0"/>
              <a:t> </a:t>
            </a:r>
            <a:r>
              <a:rPr lang="de-DE" dirty="0" err="1" smtClean="0"/>
              <a:t>postcode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Classification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4294967295"/>
          </p:nvPr>
        </p:nvSpPr>
        <p:spPr>
          <a:xfrm>
            <a:off x="1475656" y="1772816"/>
            <a:ext cx="2448272" cy="1008112"/>
          </a:xfrm>
          <a:prstGeom prst="rect">
            <a:avLst/>
          </a:prstGeom>
          <a:ln w="19050" cmpd="sng">
            <a:solidFill>
              <a:srgbClr val="852339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 smtClean="0"/>
              <a:t>UNSORTED </a:t>
            </a:r>
          </a:p>
          <a:p>
            <a:pPr marL="0" indent="0" algn="ctr">
              <a:buNone/>
            </a:pPr>
            <a:r>
              <a:rPr lang="en-US" sz="2000" dirty="0" err="1" smtClean="0"/>
              <a:t>payOptions</a:t>
            </a:r>
            <a:endParaRPr lang="en-US" dirty="0"/>
          </a:p>
        </p:txBody>
      </p:sp>
      <p:sp>
        <p:nvSpPr>
          <p:cNvPr id="6" name="Inhaltsplatzhalter 4"/>
          <p:cNvSpPr>
            <a:spLocks noGrp="1"/>
          </p:cNvSpPr>
          <p:nvPr>
            <p:ph sz="quarter" idx="4294967295"/>
          </p:nvPr>
        </p:nvSpPr>
        <p:spPr>
          <a:xfrm>
            <a:off x="1547664" y="3140968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ALL</a:t>
            </a:r>
          </a:p>
          <a:p>
            <a:pPr marL="0" indent="0" algn="ctr">
              <a:buNone/>
            </a:pPr>
            <a:r>
              <a:rPr lang="en-US" sz="2000" dirty="0" smtClean="0"/>
              <a:t>0.5191</a:t>
            </a:r>
            <a:endParaRPr lang="en-US" dirty="0"/>
          </a:p>
        </p:txBody>
      </p:sp>
      <p:sp>
        <p:nvSpPr>
          <p:cNvPr id="7" name="Inhaltsplatzhalter 4"/>
          <p:cNvSpPr>
            <a:spLocks noGrp="1"/>
          </p:cNvSpPr>
          <p:nvPr>
            <p:ph sz="quarter" idx="4294967295"/>
          </p:nvPr>
        </p:nvSpPr>
        <p:spPr>
          <a:xfrm>
            <a:off x="1547664" y="4437112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TEN</a:t>
            </a:r>
          </a:p>
          <a:p>
            <a:pPr marL="0" indent="0" algn="ctr">
              <a:buNone/>
            </a:pPr>
            <a:r>
              <a:rPr lang="en-US" sz="2000" dirty="0" smtClean="0"/>
              <a:t>   0.8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4294967295"/>
          </p:nvPr>
        </p:nvSpPr>
        <p:spPr>
          <a:xfrm>
            <a:off x="4860032" y="1772816"/>
            <a:ext cx="2448272" cy="1008112"/>
          </a:xfrm>
          <a:prstGeom prst="rect">
            <a:avLst/>
          </a:prstGeom>
          <a:ln w="19050" cmpd="sng">
            <a:solidFill>
              <a:srgbClr val="852339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dirty="0" smtClean="0"/>
              <a:t>SORTED </a:t>
            </a:r>
          </a:p>
          <a:p>
            <a:pPr marL="0" indent="0" algn="ctr">
              <a:buNone/>
            </a:pPr>
            <a:r>
              <a:rPr lang="en-US" sz="2000" dirty="0" err="1" smtClean="0"/>
              <a:t>payOptions</a:t>
            </a:r>
            <a:endParaRPr lang="en-US" dirty="0"/>
          </a:p>
        </p:txBody>
      </p:sp>
      <p:sp>
        <p:nvSpPr>
          <p:cNvPr id="9" name="Inhaltsplatzhalter 4"/>
          <p:cNvSpPr>
            <a:spLocks noGrp="1"/>
          </p:cNvSpPr>
          <p:nvPr>
            <p:ph sz="quarter" idx="4294967295"/>
          </p:nvPr>
        </p:nvSpPr>
        <p:spPr>
          <a:xfrm>
            <a:off x="4932040" y="3140968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ALL</a:t>
            </a:r>
          </a:p>
          <a:p>
            <a:pPr marL="0" indent="0" algn="ctr">
              <a:buNone/>
            </a:pPr>
            <a:r>
              <a:rPr lang="en-US" sz="2000" dirty="0" smtClean="0"/>
              <a:t>  0.458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0" name="Inhaltsplatzhalter 4"/>
          <p:cNvSpPr>
            <a:spLocks noGrp="1"/>
          </p:cNvSpPr>
          <p:nvPr>
            <p:ph sz="quarter" idx="4294967295"/>
          </p:nvPr>
        </p:nvSpPr>
        <p:spPr>
          <a:xfrm>
            <a:off x="4932040" y="4437112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TEN</a:t>
            </a:r>
          </a:p>
          <a:p>
            <a:pPr marL="0" indent="0" algn="ctr">
              <a:buNone/>
            </a:pPr>
            <a:r>
              <a:rPr lang="en-US" sz="2000" dirty="0" smtClean="0"/>
              <a:t>   0.5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8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70800" y="429920"/>
            <a:ext cx="6508800" cy="4788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70800" y="908720"/>
            <a:ext cx="6508800" cy="288032"/>
          </a:xfrm>
        </p:spPr>
        <p:txBody>
          <a:bodyPr/>
          <a:lstStyle/>
          <a:p>
            <a:r>
              <a:rPr lang="en-US" sz="1600" dirty="0" smtClean="0"/>
              <a:t>Project 5 – Missing </a:t>
            </a:r>
            <a:r>
              <a:rPr lang="en-US" sz="1600" dirty="0"/>
              <a:t>values &amp; classification &amp; regression</a:t>
            </a:r>
          </a:p>
          <a:p>
            <a:endParaRPr lang="en-US" dirty="0"/>
          </a:p>
        </p:txBody>
      </p:sp>
      <p:sp>
        <p:nvSpPr>
          <p:cNvPr id="21" name="圆角矩形 13"/>
          <p:cNvSpPr/>
          <p:nvPr/>
        </p:nvSpPr>
        <p:spPr>
          <a:xfrm>
            <a:off x="755576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MICE</a:t>
            </a:r>
          </a:p>
        </p:txBody>
      </p:sp>
      <p:sp>
        <p:nvSpPr>
          <p:cNvPr id="24" name="圆角矩形 13"/>
          <p:cNvSpPr/>
          <p:nvPr/>
        </p:nvSpPr>
        <p:spPr>
          <a:xfrm>
            <a:off x="2987824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MISSING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VALUES</a:t>
            </a:r>
          </a:p>
        </p:txBody>
      </p:sp>
      <p:sp>
        <p:nvSpPr>
          <p:cNvPr id="47" name="圆角矩形 13"/>
          <p:cNvSpPr/>
          <p:nvPr/>
        </p:nvSpPr>
        <p:spPr>
          <a:xfrm>
            <a:off x="2987824" y="1692098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MEET THE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DATA</a:t>
            </a:r>
          </a:p>
        </p:txBody>
      </p:sp>
      <p:cxnSp>
        <p:nvCxnSpPr>
          <p:cNvPr id="55" name="Gerade Verbindung mit Pfeil 54"/>
          <p:cNvCxnSpPr>
            <a:stCxn id="47" idx="2"/>
            <a:endCxn id="24" idx="0"/>
          </p:cNvCxnSpPr>
          <p:nvPr/>
        </p:nvCxnSpPr>
        <p:spPr>
          <a:xfrm>
            <a:off x="3887924" y="2632557"/>
            <a:ext cx="0" cy="864095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24" idx="1"/>
            <a:endCxn id="21" idx="3"/>
          </p:cNvCxnSpPr>
          <p:nvPr/>
        </p:nvCxnSpPr>
        <p:spPr>
          <a:xfrm flipH="1">
            <a:off x="2555776" y="3966882"/>
            <a:ext cx="432048" cy="0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圆角矩形 13"/>
          <p:cNvSpPr/>
          <p:nvPr/>
        </p:nvSpPr>
        <p:spPr>
          <a:xfrm>
            <a:off x="5796136" y="2924944"/>
            <a:ext cx="2304256" cy="864096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CLASSIFICATION</a:t>
            </a:r>
          </a:p>
        </p:txBody>
      </p:sp>
      <p:sp>
        <p:nvSpPr>
          <p:cNvPr id="66" name="圆角矩形 13"/>
          <p:cNvSpPr/>
          <p:nvPr/>
        </p:nvSpPr>
        <p:spPr>
          <a:xfrm>
            <a:off x="5796136" y="4077072"/>
            <a:ext cx="2304256" cy="864096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REGRESSION</a:t>
            </a:r>
          </a:p>
        </p:txBody>
      </p:sp>
      <p:cxnSp>
        <p:nvCxnSpPr>
          <p:cNvPr id="77" name="Gewinkelte Verbindung 76"/>
          <p:cNvCxnSpPr>
            <a:stCxn id="24" idx="3"/>
            <a:endCxn id="66" idx="1"/>
          </p:cNvCxnSpPr>
          <p:nvPr/>
        </p:nvCxnSpPr>
        <p:spPr>
          <a:xfrm>
            <a:off x="4788024" y="3966882"/>
            <a:ext cx="1008112" cy="542238"/>
          </a:xfrm>
          <a:prstGeom prst="bentConnector3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Gewinkelte Verbindung 106"/>
          <p:cNvCxnSpPr>
            <a:endCxn id="65" idx="3"/>
          </p:cNvCxnSpPr>
          <p:nvPr/>
        </p:nvCxnSpPr>
        <p:spPr>
          <a:xfrm rot="16200000" flipV="1">
            <a:off x="7954200" y="3503184"/>
            <a:ext cx="652428" cy="360043"/>
          </a:xfrm>
          <a:prstGeom prst="bentConnector2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24" idx="3"/>
            <a:endCxn id="65" idx="1"/>
          </p:cNvCxnSpPr>
          <p:nvPr/>
        </p:nvCxnSpPr>
        <p:spPr>
          <a:xfrm flipV="1">
            <a:off x="4788024" y="3356992"/>
            <a:ext cx="1008112" cy="609890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winkelte Verbindung 2"/>
          <p:cNvCxnSpPr>
            <a:stCxn id="66" idx="3"/>
          </p:cNvCxnSpPr>
          <p:nvPr/>
        </p:nvCxnSpPr>
        <p:spPr>
          <a:xfrm flipV="1">
            <a:off x="8100392" y="4005064"/>
            <a:ext cx="360040" cy="504056"/>
          </a:xfrm>
          <a:prstGeom prst="bentConnector2">
            <a:avLst/>
          </a:prstGeom>
          <a:ln w="38100" cmpd="sng">
            <a:solidFill>
              <a:srgbClr val="8523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25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City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51563"/>
              </p:ext>
            </p:extLst>
          </p:nvPr>
        </p:nvGraphicFramePr>
        <p:xfrm>
          <a:off x="395536" y="1628800"/>
          <a:ext cx="8276474" cy="42096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38237"/>
                <a:gridCol w="4138237"/>
              </a:tblGrid>
              <a:tr h="436772">
                <a:tc>
                  <a:txBody>
                    <a:bodyPr/>
                    <a:lstStyle/>
                    <a:p>
                      <a:r>
                        <a:rPr lang="de-DE" dirty="0" smtClean="0"/>
                        <a:t>Original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Imputed</a:t>
                      </a:r>
                      <a:endParaRPr lang="de-DE" dirty="0" smtClean="0"/>
                    </a:p>
                  </a:txBody>
                  <a:tcPr/>
                </a:tc>
              </a:tr>
              <a:tr h="139292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Port de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Soller</a:t>
                      </a:r>
                      <a:endParaRPr lang="en-US" sz="1800" b="0" i="0" u="none" strike="noStrike" kern="1200" baseline="0" dirty="0" smtClean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Palma de Mallorca</a:t>
                      </a:r>
                      <a:endParaRPr lang="de-DE" dirty="0">
                        <a:solidFill>
                          <a:srgbClr val="5F5F5F"/>
                        </a:solidFill>
                      </a:endParaRPr>
                    </a:p>
                  </a:txBody>
                  <a:tcPr/>
                </a:tc>
              </a:tr>
              <a:tr h="3416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Palmanova</a:t>
                      </a:r>
                      <a:endParaRPr lang="en-US" sz="1800" b="1" i="0" u="none" strike="noStrike" kern="1200" baseline="0" dirty="0" smtClean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Palmanova</a:t>
                      </a:r>
                      <a:endParaRPr lang="de-DE" sz="1800" b="1" i="0" u="none" strike="noStrike" kern="1200" baseline="0" dirty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7588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Palma de Mallorca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Palma de Mallorca</a:t>
                      </a:r>
                    </a:p>
                  </a:txBody>
                  <a:tcPr/>
                </a:tc>
              </a:tr>
              <a:tr h="2935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Cala</a:t>
                      </a:r>
                      <a:r>
                        <a:rPr lang="en-US" sz="1800" b="0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 d’Or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Colonia de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Sant</a:t>
                      </a:r>
                      <a:r>
                        <a:rPr lang="en-US" sz="1800" b="0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 Jordi</a:t>
                      </a:r>
                    </a:p>
                  </a:txBody>
                  <a:tcPr/>
                </a:tc>
              </a:tr>
              <a:tr h="3317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Ca’n</a:t>
                      </a:r>
                      <a:r>
                        <a:rPr lang="en-US" sz="1800" b="1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Picafort</a:t>
                      </a:r>
                      <a:endParaRPr lang="en-US" sz="1800" b="1" i="0" u="none" strike="noStrike" kern="1200" baseline="0" dirty="0" smtClean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Ca’n</a:t>
                      </a:r>
                      <a:r>
                        <a:rPr lang="en-US" sz="1800" b="1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Picafort</a:t>
                      </a:r>
                      <a:endParaRPr lang="en-US" sz="1800" b="1" i="0" u="none" strike="noStrike" kern="1200" baseline="0" dirty="0" smtClean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980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Calvia</a:t>
                      </a:r>
                      <a:endParaRPr lang="en-US" sz="1800" b="0" i="0" u="none" strike="noStrike" kern="1200" baseline="0" dirty="0" smtClean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Cas</a:t>
                      </a:r>
                      <a:r>
                        <a:rPr lang="en-US" sz="1800" b="0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Catala</a:t>
                      </a:r>
                      <a:endParaRPr lang="en-US" sz="1800" b="0" i="0" u="none" strike="noStrike" kern="1200" baseline="0" dirty="0" smtClean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61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Deia</a:t>
                      </a:r>
                      <a:endParaRPr lang="en-US" sz="1800" b="0" i="0" u="none" strike="noStrike" kern="1200" baseline="0" dirty="0" smtClean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Orient</a:t>
                      </a:r>
                    </a:p>
                  </a:txBody>
                  <a:tcPr/>
                </a:tc>
              </a:tr>
              <a:tr h="382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Cala</a:t>
                      </a:r>
                      <a:r>
                        <a:rPr lang="en-US" sz="1800" b="0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Millor</a:t>
                      </a:r>
                      <a:endParaRPr lang="en-US" sz="1800" b="0" i="0" u="none" strike="noStrike" kern="1200" baseline="0" dirty="0" smtClean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Font de Sa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Cala</a:t>
                      </a:r>
                      <a:endParaRPr lang="en-US" sz="1800" b="0" i="0" u="none" strike="noStrike" kern="1200" baseline="0" dirty="0" smtClean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El </a:t>
                      </a:r>
                      <a:r>
                        <a:rPr lang="en-US" sz="1800" b="1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Arenal</a:t>
                      </a:r>
                      <a:endParaRPr lang="en-US" sz="1800" b="1" i="0" u="none" strike="noStrike" kern="1200" baseline="0" dirty="0" smtClean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El </a:t>
                      </a:r>
                      <a:r>
                        <a:rPr lang="en-US" sz="1800" b="1" i="0" u="none" strike="noStrike" kern="1200" baseline="0" dirty="0" err="1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Arenal</a:t>
                      </a:r>
                      <a:endParaRPr lang="en-US" sz="1800" b="1" i="0" u="none" strike="noStrike" kern="1200" baseline="0" dirty="0" smtClean="0">
                        <a:solidFill>
                          <a:srgbClr val="5F5F5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Palma de Mallorca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smtClean="0">
                          <a:solidFill>
                            <a:srgbClr val="5F5F5F"/>
                          </a:solidFill>
                          <a:latin typeface="+mn-lt"/>
                          <a:ea typeface="+mn-ea"/>
                          <a:cs typeface="+mn-cs"/>
                        </a:rPr>
                        <a:t>Palma de Mallorca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2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88220917"/>
              </p:ext>
            </p:extLst>
          </p:nvPr>
        </p:nvGraphicFramePr>
        <p:xfrm>
          <a:off x="370800" y="1628801"/>
          <a:ext cx="8298630" cy="4320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2714"/>
                <a:gridCol w="1592714"/>
                <a:gridCol w="1663844"/>
                <a:gridCol w="1800200"/>
                <a:gridCol w="1649158"/>
              </a:tblGrid>
              <a:tr h="617479">
                <a:tc>
                  <a:txBody>
                    <a:bodyPr/>
                    <a:lstStyle/>
                    <a:p>
                      <a:r>
                        <a:rPr lang="de-DE" dirty="0" smtClean="0"/>
                        <a:t>Name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Address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SmokingRooms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DistancetoBeach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Pool</a:t>
                      </a:r>
                      <a:endParaRPr lang="de-DE" dirty="0"/>
                    </a:p>
                  </a:txBody>
                  <a:tcPr/>
                </a:tc>
              </a:tr>
              <a:tr h="719846">
                <a:tc>
                  <a:txBody>
                    <a:bodyPr/>
                    <a:lstStyle/>
                    <a:p>
                      <a:r>
                        <a:rPr lang="de-DE" dirty="0" smtClean="0"/>
                        <a:t>Hotel Esmeralda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First Street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TRUE</a:t>
                      </a:r>
                      <a:endParaRPr lang="de-DE" dirty="0"/>
                    </a:p>
                  </a:txBody>
                  <a:tcPr/>
                </a:tc>
              </a:tr>
              <a:tr h="1028351">
                <a:tc>
                  <a:txBody>
                    <a:bodyPr/>
                    <a:lstStyle/>
                    <a:p>
                      <a:r>
                        <a:rPr lang="de-DE" dirty="0" smtClean="0"/>
                        <a:t>Hotel </a:t>
                      </a:r>
                      <a:r>
                        <a:rPr lang="de-DE" dirty="0" err="1" smtClean="0"/>
                        <a:t>el</a:t>
                      </a:r>
                      <a:r>
                        <a:rPr lang="de-DE" dirty="0" smtClean="0"/>
                        <a:t> Sol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Second Street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FALSE</a:t>
                      </a:r>
                      <a:endParaRPr lang="de-DE" dirty="0"/>
                    </a:p>
                  </a:txBody>
                  <a:tcPr/>
                </a:tc>
              </a:tr>
              <a:tr h="719846">
                <a:tc>
                  <a:txBody>
                    <a:bodyPr/>
                    <a:lstStyle/>
                    <a:p>
                      <a:r>
                        <a:rPr lang="de-DE" dirty="0" smtClean="0"/>
                        <a:t>Hotel </a:t>
                      </a:r>
                      <a:r>
                        <a:rPr lang="de-DE" dirty="0" err="1" smtClean="0"/>
                        <a:t>Cucaracha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Third Street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1.4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TRUE</a:t>
                      </a:r>
                      <a:endParaRPr lang="de-DE" dirty="0"/>
                    </a:p>
                  </a:txBody>
                  <a:tcPr/>
                </a:tc>
              </a:tr>
              <a:tr h="617479">
                <a:tc>
                  <a:txBody>
                    <a:bodyPr/>
                    <a:lstStyle/>
                    <a:p>
                      <a:r>
                        <a:rPr lang="de-DE" dirty="0" smtClean="0"/>
                        <a:t>Hotel 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Fourth</a:t>
                      </a:r>
                      <a:r>
                        <a:rPr lang="de-DE" dirty="0" smtClean="0"/>
                        <a:t> Street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FALSE</a:t>
                      </a:r>
                      <a:endParaRPr lang="de-DE" dirty="0"/>
                    </a:p>
                  </a:txBody>
                  <a:tcPr/>
                </a:tc>
              </a:tr>
              <a:tr h="617479">
                <a:tc>
                  <a:txBody>
                    <a:bodyPr/>
                    <a:lstStyle/>
                    <a:p>
                      <a:r>
                        <a:rPr lang="de-DE" dirty="0" smtClean="0"/>
                        <a:t>Hotel Rumba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Fifth</a:t>
                      </a:r>
                      <a:r>
                        <a:rPr lang="de-DE" dirty="0" smtClean="0"/>
                        <a:t> Street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TRUE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1.2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TRUE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1.1 choosing the right data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Cleaning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491880" y="1556792"/>
            <a:ext cx="1800200" cy="4464496"/>
          </a:xfrm>
          <a:prstGeom prst="rect">
            <a:avLst/>
          </a:prstGeom>
          <a:noFill/>
          <a:ln w="53975">
            <a:solidFill>
              <a:srgbClr val="8523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8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Regression </a:t>
            </a:r>
            <a:r>
              <a:rPr lang="de-DE" dirty="0" err="1" smtClean="0"/>
              <a:t>followed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endParaRPr lang="de-DE" dirty="0"/>
          </a:p>
        </p:txBody>
      </p:sp>
      <p:pic>
        <p:nvPicPr>
          <p:cNvPr id="2050" name="Picture 2" descr="D:\Karsten\Dropbox\Master\_Sem02\BI DA2\presentation\01_Cla_City_Imputed_mcar_Tre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98"/>
          <a:stretch/>
        </p:blipFill>
        <p:spPr bwMode="auto">
          <a:xfrm>
            <a:off x="-396552" y="116632"/>
            <a:ext cx="9781890" cy="566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4"/>
          <p:cNvSpPr>
            <a:spLocks noGrp="1"/>
          </p:cNvSpPr>
          <p:nvPr>
            <p:ph sz="quarter" idx="4294967295"/>
          </p:nvPr>
        </p:nvSpPr>
        <p:spPr>
          <a:xfrm>
            <a:off x="303939" y="4941168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ALL</a:t>
            </a:r>
          </a:p>
          <a:p>
            <a:pPr marL="0" indent="0" algn="ctr">
              <a:buNone/>
            </a:pPr>
            <a:r>
              <a:rPr lang="en-US" sz="2000" b="1" dirty="0" smtClean="0"/>
              <a:t>0.2901</a:t>
            </a:r>
          </a:p>
          <a:p>
            <a:pPr marL="0" indent="0" algn="ctr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6" name="Inhaltsplatzhalter 4"/>
          <p:cNvSpPr>
            <a:spLocks noGrp="1"/>
          </p:cNvSpPr>
          <p:nvPr>
            <p:ph sz="quarter" idx="4294967295"/>
          </p:nvPr>
        </p:nvSpPr>
        <p:spPr>
          <a:xfrm>
            <a:off x="6193974" y="5013176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dirty="0" smtClean="0"/>
              <a:t>MSE FOR TEN</a:t>
            </a:r>
          </a:p>
          <a:p>
            <a:pPr marL="0" indent="0" algn="ctr">
              <a:buNone/>
            </a:pPr>
            <a:r>
              <a:rPr lang="en-US" sz="2000" b="1" dirty="0" smtClean="0"/>
              <a:t>0.5</a:t>
            </a:r>
          </a:p>
          <a:p>
            <a:pPr marL="0" indent="0" algn="ctr"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8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D:\Karsten\Dropbox\Master\_Sem02\BI DA2\presentation\05_Cla_PayOptions_Imputed_mnar_Tre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5"/>
          <a:stretch/>
        </p:blipFill>
        <p:spPr bwMode="auto">
          <a:xfrm>
            <a:off x="-48621" y="0"/>
            <a:ext cx="9443358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4"/>
          <p:cNvSpPr txBox="1">
            <a:spLocks/>
          </p:cNvSpPr>
          <p:nvPr/>
        </p:nvSpPr>
        <p:spPr>
          <a:xfrm>
            <a:off x="179512" y="5155243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>
            <a:lvl1pPr marL="182563" indent="-18256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300" b="0" kern="1200" spc="0" baseline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3638" indent="-17462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2000" b="1" dirty="0" smtClean="0"/>
              <a:t>MSE FOR ALL</a:t>
            </a:r>
          </a:p>
          <a:p>
            <a:pPr marL="0" indent="0" algn="ctr"/>
            <a:r>
              <a:rPr lang="en-US" sz="2000" b="1" dirty="0" smtClean="0"/>
              <a:t>0.5305</a:t>
            </a:r>
          </a:p>
          <a:p>
            <a:pPr marL="0" indent="0" algn="ctr"/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7" name="Inhaltsplatzhalter 4"/>
          <p:cNvSpPr txBox="1">
            <a:spLocks/>
          </p:cNvSpPr>
          <p:nvPr/>
        </p:nvSpPr>
        <p:spPr>
          <a:xfrm>
            <a:off x="2267744" y="5153657"/>
            <a:ext cx="2304256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>
            <a:lvl1pPr marL="182563" indent="-18256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300" b="0" kern="1200" spc="0" baseline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3638" indent="-17462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2000" b="1" dirty="0" smtClean="0"/>
              <a:t>MSE FOR TEN</a:t>
            </a:r>
          </a:p>
          <a:p>
            <a:pPr marL="0" indent="0" algn="ctr"/>
            <a:r>
              <a:rPr lang="en-US" sz="2000" b="1" dirty="0" smtClean="0"/>
              <a:t>0.5</a:t>
            </a:r>
          </a:p>
          <a:p>
            <a:pPr marL="0" indent="0" algn="ctr"/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8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D:\Karsten\Dropbox\Master\_Sem02\BI DA2\presentation\02_Cla_City_Imputed_mcar_Fore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63" y="-3134"/>
            <a:ext cx="9545871" cy="588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2862468" y="2000964"/>
            <a:ext cx="3672408" cy="1872208"/>
          </a:xfrm>
          <a:prstGeom prst="rect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smtClean="0">
                <a:latin typeface="Consolas" pitchFamily="49" charset="0"/>
                <a:cs typeface="Consolas" pitchFamily="49" charset="0"/>
              </a:rPr>
              <a:t>Regression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didn‘t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change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error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results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classification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.</a:t>
            </a:r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6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70800" y="429920"/>
            <a:ext cx="6508800" cy="4788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70800" y="908720"/>
            <a:ext cx="6508800" cy="288032"/>
          </a:xfrm>
        </p:spPr>
        <p:txBody>
          <a:bodyPr/>
          <a:lstStyle/>
          <a:p>
            <a:r>
              <a:rPr lang="en-US" sz="1600" dirty="0" smtClean="0"/>
              <a:t>Project 5 – Missing </a:t>
            </a:r>
            <a:r>
              <a:rPr lang="en-US" sz="1600" dirty="0"/>
              <a:t>values &amp; classification &amp; regression</a:t>
            </a:r>
          </a:p>
          <a:p>
            <a:endParaRPr lang="en-US" dirty="0"/>
          </a:p>
        </p:txBody>
      </p:sp>
      <p:sp>
        <p:nvSpPr>
          <p:cNvPr id="21" name="圆角矩形 13"/>
          <p:cNvSpPr/>
          <p:nvPr/>
        </p:nvSpPr>
        <p:spPr>
          <a:xfrm>
            <a:off x="755576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MICE</a:t>
            </a:r>
          </a:p>
        </p:txBody>
      </p:sp>
      <p:sp>
        <p:nvSpPr>
          <p:cNvPr id="24" name="圆角矩形 13"/>
          <p:cNvSpPr/>
          <p:nvPr/>
        </p:nvSpPr>
        <p:spPr>
          <a:xfrm>
            <a:off x="2987824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MISSING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VALUES</a:t>
            </a:r>
          </a:p>
        </p:txBody>
      </p:sp>
      <p:sp>
        <p:nvSpPr>
          <p:cNvPr id="47" name="圆角矩形 13"/>
          <p:cNvSpPr/>
          <p:nvPr/>
        </p:nvSpPr>
        <p:spPr>
          <a:xfrm>
            <a:off x="2987824" y="1692098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MEET THE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DATA</a:t>
            </a:r>
          </a:p>
        </p:txBody>
      </p:sp>
      <p:cxnSp>
        <p:nvCxnSpPr>
          <p:cNvPr id="55" name="Gerade Verbindung mit Pfeil 54"/>
          <p:cNvCxnSpPr>
            <a:stCxn id="47" idx="2"/>
            <a:endCxn id="24" idx="0"/>
          </p:cNvCxnSpPr>
          <p:nvPr/>
        </p:nvCxnSpPr>
        <p:spPr>
          <a:xfrm>
            <a:off x="3887924" y="2632557"/>
            <a:ext cx="0" cy="864095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24" idx="1"/>
            <a:endCxn id="21" idx="3"/>
          </p:cNvCxnSpPr>
          <p:nvPr/>
        </p:nvCxnSpPr>
        <p:spPr>
          <a:xfrm flipH="1">
            <a:off x="2555776" y="3966882"/>
            <a:ext cx="432048" cy="0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圆角矩形 13"/>
          <p:cNvSpPr/>
          <p:nvPr/>
        </p:nvSpPr>
        <p:spPr>
          <a:xfrm>
            <a:off x="5796136" y="2924944"/>
            <a:ext cx="2304256" cy="864096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CLASSIFICATION</a:t>
            </a:r>
          </a:p>
        </p:txBody>
      </p:sp>
      <p:sp>
        <p:nvSpPr>
          <p:cNvPr id="66" name="圆角矩形 13"/>
          <p:cNvSpPr/>
          <p:nvPr/>
        </p:nvSpPr>
        <p:spPr>
          <a:xfrm>
            <a:off x="5796136" y="4077072"/>
            <a:ext cx="2304256" cy="864096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REGRESSION</a:t>
            </a:r>
          </a:p>
        </p:txBody>
      </p:sp>
      <p:cxnSp>
        <p:nvCxnSpPr>
          <p:cNvPr id="77" name="Gewinkelte Verbindung 76"/>
          <p:cNvCxnSpPr>
            <a:stCxn id="24" idx="3"/>
            <a:endCxn id="66" idx="1"/>
          </p:cNvCxnSpPr>
          <p:nvPr/>
        </p:nvCxnSpPr>
        <p:spPr>
          <a:xfrm>
            <a:off x="4788024" y="3966882"/>
            <a:ext cx="1008112" cy="542238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winkelte Verbindung 97"/>
          <p:cNvCxnSpPr>
            <a:endCxn id="66" idx="3"/>
          </p:cNvCxnSpPr>
          <p:nvPr/>
        </p:nvCxnSpPr>
        <p:spPr>
          <a:xfrm rot="5400000">
            <a:off x="7994560" y="4043244"/>
            <a:ext cx="571709" cy="360043"/>
          </a:xfrm>
          <a:prstGeom prst="bentConnector2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24" idx="3"/>
            <a:endCxn id="65" idx="1"/>
          </p:cNvCxnSpPr>
          <p:nvPr/>
        </p:nvCxnSpPr>
        <p:spPr>
          <a:xfrm flipV="1">
            <a:off x="4788024" y="3356992"/>
            <a:ext cx="1008112" cy="609890"/>
          </a:xfrm>
          <a:prstGeom prst="bentConnector3">
            <a:avLst/>
          </a:prstGeom>
          <a:ln w="38100" cmpd="sng">
            <a:solidFill>
              <a:srgbClr val="85233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winkelte Verbindung 2"/>
          <p:cNvCxnSpPr>
            <a:stCxn id="65" idx="3"/>
          </p:cNvCxnSpPr>
          <p:nvPr/>
        </p:nvCxnSpPr>
        <p:spPr>
          <a:xfrm>
            <a:off x="8100392" y="3356992"/>
            <a:ext cx="360040" cy="648072"/>
          </a:xfrm>
          <a:prstGeom prst="bentConnector2">
            <a:avLst/>
          </a:prstGeom>
          <a:ln w="38100" cmpd="sng">
            <a:solidFill>
              <a:srgbClr val="8523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29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New </a:t>
            </a:r>
            <a:r>
              <a:rPr lang="de-DE" dirty="0" err="1" smtClean="0"/>
              <a:t>feature</a:t>
            </a:r>
            <a:r>
              <a:rPr lang="de-DE" dirty="0" smtClean="0"/>
              <a:t> Location Beach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 err="1" smtClean="0"/>
              <a:t>followed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regression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475656" y="1988840"/>
            <a:ext cx="6192688" cy="3384376"/>
            <a:chOff x="1979712" y="2132856"/>
            <a:chExt cx="6192688" cy="3384376"/>
          </a:xfrm>
        </p:grpSpPr>
        <p:sp>
          <p:nvSpPr>
            <p:cNvPr id="5" name="Raute 4"/>
            <p:cNvSpPr/>
            <p:nvPr/>
          </p:nvSpPr>
          <p:spPr>
            <a:xfrm>
              <a:off x="1979712" y="2132856"/>
              <a:ext cx="5832648" cy="3384376"/>
            </a:xfrm>
            <a:prstGeom prst="diamond">
              <a:avLst/>
            </a:prstGeom>
            <a:solidFill>
              <a:srgbClr val="CD6961"/>
            </a:solidFill>
            <a:ln w="76200">
              <a:solidFill>
                <a:srgbClr val="5F5F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200" dirty="0" smtClean="0">
                  <a:latin typeface="Consolas" pitchFamily="49" charset="0"/>
                  <a:cs typeface="Consolas" pitchFamily="49" charset="0"/>
                </a:rPr>
                <a:t>Center</a:t>
              </a:r>
              <a:endParaRPr lang="de-DE" sz="2200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1979712" y="2341328"/>
              <a:ext cx="15121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cap="all" dirty="0">
                  <a:solidFill>
                    <a:srgbClr val="5F5F5F"/>
                  </a:solidFill>
                  <a:latin typeface="Trebuchet MS" pitchFamily="34" charset="0"/>
                  <a:cs typeface="Arial" pitchFamily="34" charset="0"/>
                </a:rPr>
                <a:t>North</a:t>
              </a: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6300192" y="4803337"/>
              <a:ext cx="15121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cap="all" dirty="0" smtClean="0">
                  <a:solidFill>
                    <a:srgbClr val="5F5F5F"/>
                  </a:solidFill>
                  <a:latin typeface="Trebuchet MS" pitchFamily="34" charset="0"/>
                  <a:cs typeface="Arial" pitchFamily="34" charset="0"/>
                </a:rPr>
                <a:t>South</a:t>
              </a:r>
              <a:endParaRPr lang="de-DE" sz="3200" b="1" cap="all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2113032" y="4797152"/>
              <a:ext cx="15121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cap="all" dirty="0" smtClean="0">
                  <a:solidFill>
                    <a:srgbClr val="5F5F5F"/>
                  </a:solidFill>
                  <a:latin typeface="Trebuchet MS" pitchFamily="34" charset="0"/>
                  <a:cs typeface="Arial" pitchFamily="34" charset="0"/>
                </a:rPr>
                <a:t>West</a:t>
              </a:r>
              <a:endParaRPr lang="de-DE" sz="3200" b="1" cap="all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6660232" y="2341328"/>
              <a:ext cx="15121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cap="all" dirty="0" smtClean="0">
                  <a:solidFill>
                    <a:srgbClr val="5F5F5F"/>
                  </a:solidFill>
                  <a:latin typeface="Trebuchet MS" pitchFamily="34" charset="0"/>
                  <a:cs typeface="Arial" pitchFamily="34" charset="0"/>
                </a:rPr>
                <a:t>East</a:t>
              </a:r>
              <a:endParaRPr lang="de-DE" sz="3200" b="1" cap="all" dirty="0">
                <a:solidFill>
                  <a:srgbClr val="5F5F5F"/>
                </a:solidFill>
                <a:latin typeface="Trebuchet MS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3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32656"/>
            <a:ext cx="8712968" cy="56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8748464" cy="59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70800" y="429920"/>
            <a:ext cx="6508800" cy="4788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70800" y="908720"/>
            <a:ext cx="6508800" cy="288032"/>
          </a:xfrm>
        </p:spPr>
        <p:txBody>
          <a:bodyPr/>
          <a:lstStyle/>
          <a:p>
            <a:r>
              <a:rPr lang="en-US" sz="1600" dirty="0" smtClean="0"/>
              <a:t>Project 5 – Missing </a:t>
            </a:r>
            <a:r>
              <a:rPr lang="en-US" sz="1600" dirty="0"/>
              <a:t>values &amp; classification &amp; regression</a:t>
            </a:r>
          </a:p>
          <a:p>
            <a:endParaRPr lang="en-US" dirty="0"/>
          </a:p>
        </p:txBody>
      </p:sp>
      <p:sp>
        <p:nvSpPr>
          <p:cNvPr id="21" name="圆角矩形 13"/>
          <p:cNvSpPr/>
          <p:nvPr/>
        </p:nvSpPr>
        <p:spPr>
          <a:xfrm>
            <a:off x="755576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MICE</a:t>
            </a:r>
          </a:p>
        </p:txBody>
      </p:sp>
      <p:sp>
        <p:nvSpPr>
          <p:cNvPr id="24" name="圆角矩形 13"/>
          <p:cNvSpPr/>
          <p:nvPr/>
        </p:nvSpPr>
        <p:spPr>
          <a:xfrm>
            <a:off x="2987824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MISSING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VALUES</a:t>
            </a:r>
          </a:p>
        </p:txBody>
      </p:sp>
      <p:sp>
        <p:nvSpPr>
          <p:cNvPr id="47" name="圆角矩形 13"/>
          <p:cNvSpPr/>
          <p:nvPr/>
        </p:nvSpPr>
        <p:spPr>
          <a:xfrm>
            <a:off x="2987824" y="1692098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MEET THE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DATA</a:t>
            </a:r>
          </a:p>
        </p:txBody>
      </p:sp>
      <p:cxnSp>
        <p:nvCxnSpPr>
          <p:cNvPr id="55" name="Gerade Verbindung mit Pfeil 54"/>
          <p:cNvCxnSpPr>
            <a:stCxn id="47" idx="2"/>
            <a:endCxn id="24" idx="0"/>
          </p:cNvCxnSpPr>
          <p:nvPr/>
        </p:nvCxnSpPr>
        <p:spPr>
          <a:xfrm>
            <a:off x="3887924" y="2632557"/>
            <a:ext cx="0" cy="864095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24" idx="1"/>
            <a:endCxn id="21" idx="3"/>
          </p:cNvCxnSpPr>
          <p:nvPr/>
        </p:nvCxnSpPr>
        <p:spPr>
          <a:xfrm flipH="1">
            <a:off x="2555776" y="3966882"/>
            <a:ext cx="432048" cy="0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圆角矩形 13"/>
          <p:cNvSpPr/>
          <p:nvPr/>
        </p:nvSpPr>
        <p:spPr>
          <a:xfrm>
            <a:off x="5796136" y="2924944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CLASSIFICATION</a:t>
            </a:r>
          </a:p>
        </p:txBody>
      </p:sp>
      <p:sp>
        <p:nvSpPr>
          <p:cNvPr id="66" name="圆角矩形 13"/>
          <p:cNvSpPr/>
          <p:nvPr/>
        </p:nvSpPr>
        <p:spPr>
          <a:xfrm>
            <a:off x="5796136" y="4077072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REGRESSION</a:t>
            </a:r>
          </a:p>
        </p:txBody>
      </p:sp>
      <p:cxnSp>
        <p:nvCxnSpPr>
          <p:cNvPr id="77" name="Gewinkelte Verbindung 76"/>
          <p:cNvCxnSpPr>
            <a:stCxn id="24" idx="3"/>
            <a:endCxn id="66" idx="1"/>
          </p:cNvCxnSpPr>
          <p:nvPr/>
        </p:nvCxnSpPr>
        <p:spPr>
          <a:xfrm>
            <a:off x="4788024" y="3966882"/>
            <a:ext cx="1008112" cy="542238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winkelte Verbindung 97"/>
          <p:cNvCxnSpPr>
            <a:endCxn id="66" idx="3"/>
          </p:cNvCxnSpPr>
          <p:nvPr/>
        </p:nvCxnSpPr>
        <p:spPr>
          <a:xfrm rot="5400000">
            <a:off x="7994560" y="4043244"/>
            <a:ext cx="571709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24" idx="3"/>
            <a:endCxn id="65" idx="1"/>
          </p:cNvCxnSpPr>
          <p:nvPr/>
        </p:nvCxnSpPr>
        <p:spPr>
          <a:xfrm flipV="1">
            <a:off x="4788024" y="3356992"/>
            <a:ext cx="1008112" cy="609890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winkelte Verbindung 2"/>
          <p:cNvCxnSpPr>
            <a:stCxn id="65" idx="3"/>
          </p:cNvCxnSpPr>
          <p:nvPr/>
        </p:nvCxnSpPr>
        <p:spPr>
          <a:xfrm>
            <a:off x="8100392" y="3356992"/>
            <a:ext cx="360040" cy="648072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圆角矩形 13"/>
          <p:cNvSpPr/>
          <p:nvPr/>
        </p:nvSpPr>
        <p:spPr>
          <a:xfrm>
            <a:off x="827584" y="2780928"/>
            <a:ext cx="7704856" cy="1368152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kern="0" spc="300" dirty="0" smtClean="0">
                <a:solidFill>
                  <a:srgbClr val="FFFFFF"/>
                </a:solidFill>
                <a:latin typeface="Trebuchet MS"/>
              </a:rPr>
              <a:t>MICE </a:t>
            </a:r>
            <a:r>
              <a:rPr lang="en-US" altLang="zh-CN" sz="2400" kern="0" spc="300" dirty="0" err="1" smtClean="0">
                <a:solidFill>
                  <a:srgbClr val="FFFFFF"/>
                </a:solidFill>
                <a:latin typeface="Trebuchet MS"/>
              </a:rPr>
              <a:t>vs</a:t>
            </a:r>
            <a:r>
              <a:rPr lang="en-US" altLang="zh-CN" sz="2400" kern="0" spc="300" dirty="0" smtClean="0">
                <a:solidFill>
                  <a:srgbClr val="FFFFFF"/>
                </a:solidFill>
                <a:latin typeface="Trebuchet MS"/>
              </a:rPr>
              <a:t> REGRESSION </a:t>
            </a:r>
            <a:r>
              <a:rPr lang="en-US" altLang="zh-CN" sz="2400" kern="0" spc="300" dirty="0" err="1" smtClean="0">
                <a:solidFill>
                  <a:srgbClr val="FFFFFF"/>
                </a:solidFill>
                <a:latin typeface="Trebuchet MS"/>
              </a:rPr>
              <a:t>vs</a:t>
            </a:r>
            <a:r>
              <a:rPr lang="en-US" altLang="zh-CN" sz="2400" kern="0" spc="300" dirty="0" smtClean="0">
                <a:solidFill>
                  <a:srgbClr val="FFFFFF"/>
                </a:solidFill>
                <a:latin typeface="Trebuchet MS"/>
              </a:rPr>
              <a:t> CLASSIFICATION</a:t>
            </a:r>
            <a:endParaRPr lang="en-US" altLang="zh-CN" sz="2400" kern="0" spc="300" dirty="0">
              <a:solidFill>
                <a:srgbClr val="FFFFF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4277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Comparison </a:t>
            </a:r>
            <a:r>
              <a:rPr lang="en-US" dirty="0" smtClean="0"/>
              <a:t>of MICE to tree / RF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Overall </a:t>
            </a:r>
            <a:r>
              <a:rPr lang="en-US" dirty="0" smtClean="0"/>
              <a:t>results of MSE Variation Coefficients</a:t>
            </a:r>
            <a:endParaRPr lang="en-US" dirty="0"/>
          </a:p>
        </p:txBody>
      </p:sp>
      <p:graphicFrame>
        <p:nvGraphicFramePr>
          <p:cNvPr id="8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526760"/>
              </p:ext>
            </p:extLst>
          </p:nvPr>
        </p:nvGraphicFramePr>
        <p:xfrm>
          <a:off x="539552" y="1916832"/>
          <a:ext cx="7848871" cy="31378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4159"/>
                <a:gridCol w="1544159"/>
                <a:gridCol w="1586851"/>
                <a:gridCol w="1586851"/>
                <a:gridCol w="1586851"/>
              </a:tblGrid>
              <a:tr h="649898">
                <a:tc gridSpan="2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MCAR</a:t>
                      </a:r>
                      <a:br>
                        <a:rPr lang="de-DE" dirty="0" smtClean="0"/>
                      </a:br>
                      <a:r>
                        <a:rPr lang="de-DE" dirty="0" smtClean="0"/>
                        <a:t>(</a:t>
                      </a:r>
                      <a:r>
                        <a:rPr lang="de-DE" dirty="0" err="1" smtClean="0"/>
                        <a:t>Dist</a:t>
                      </a:r>
                      <a:r>
                        <a:rPr lang="de-DE" dirty="0" smtClean="0"/>
                        <a:t>. Beach)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MAR</a:t>
                      </a:r>
                      <a:br>
                        <a:rPr lang="de-DE" dirty="0" smtClean="0"/>
                      </a:br>
                      <a:r>
                        <a:rPr lang="de-DE" dirty="0" smtClean="0"/>
                        <a:t>(</a:t>
                      </a:r>
                      <a:r>
                        <a:rPr lang="de-DE" dirty="0" err="1" smtClean="0"/>
                        <a:t>No</a:t>
                      </a:r>
                      <a:r>
                        <a:rPr lang="de-DE" dirty="0" smtClean="0"/>
                        <a:t>. </a:t>
                      </a:r>
                      <a:r>
                        <a:rPr lang="de-DE" dirty="0" err="1" smtClean="0"/>
                        <a:t>rooms</a:t>
                      </a:r>
                      <a:r>
                        <a:rPr lang="de-DE" dirty="0" smtClean="0"/>
                        <a:t>)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MNAR</a:t>
                      </a:r>
                      <a:br>
                        <a:rPr lang="de-DE" dirty="0" smtClean="0"/>
                      </a:br>
                      <a:r>
                        <a:rPr lang="de-DE" dirty="0" smtClean="0"/>
                        <a:t>(</a:t>
                      </a:r>
                      <a:r>
                        <a:rPr lang="de-DE" dirty="0" err="1" smtClean="0"/>
                        <a:t>Dist</a:t>
                      </a:r>
                      <a:r>
                        <a:rPr lang="de-DE" dirty="0" smtClean="0"/>
                        <a:t>. </a:t>
                      </a:r>
                      <a:r>
                        <a:rPr lang="de-DE" dirty="0" err="1" smtClean="0"/>
                        <a:t>Alcudia</a:t>
                      </a:r>
                      <a:r>
                        <a:rPr lang="de-DE" dirty="0" smtClean="0"/>
                        <a:t>)</a:t>
                      </a:r>
                      <a:endParaRPr lang="de-DE" dirty="0" smtClean="0"/>
                    </a:p>
                  </a:txBody>
                  <a:tcPr/>
                </a:tc>
              </a:tr>
              <a:tr h="358214"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MICE </a:t>
                      </a:r>
                      <a:r>
                        <a:rPr lang="de-DE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Imputation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1051%</a:t>
                      </a:r>
                    </a:p>
                  </a:txBody>
                  <a:tcPr marL="9525" marR="9525" marT="9525" marB="0" anchor="ctr"/>
                </a:tc>
              </a:tr>
              <a:tr h="358214">
                <a:tc v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de-DE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de-DE" sz="24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de-DE" sz="2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fontAlgn="b" latinLnBrk="0" hangingPunct="1"/>
                      <a:r>
                        <a:rPr lang="de-DE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(m=100)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  <a:endParaRPr lang="de-DE" sz="2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631%</a:t>
                      </a:r>
                    </a:p>
                  </a:txBody>
                  <a:tcPr marL="9525" marR="9525" marT="9525" marB="0" anchor="ctr"/>
                </a:tc>
              </a:tr>
              <a:tr h="358214"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LM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48%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68%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58214"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112%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63%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10%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58214"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</a:t>
                      </a:r>
                      <a:r>
                        <a:rPr lang="de-DE" sz="2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Forest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64%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  <a:endParaRPr lang="de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1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70800" y="429920"/>
            <a:ext cx="6508800" cy="4788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70800" y="908720"/>
            <a:ext cx="6508800" cy="288032"/>
          </a:xfrm>
        </p:spPr>
        <p:txBody>
          <a:bodyPr/>
          <a:lstStyle/>
          <a:p>
            <a:r>
              <a:rPr lang="en-US" sz="1600" dirty="0" smtClean="0"/>
              <a:t>Project 5 – Missing </a:t>
            </a:r>
            <a:r>
              <a:rPr lang="en-US" sz="1600" dirty="0"/>
              <a:t>values &amp; classification &amp; regression</a:t>
            </a:r>
          </a:p>
          <a:p>
            <a:endParaRPr lang="en-US" dirty="0"/>
          </a:p>
        </p:txBody>
      </p:sp>
      <p:sp>
        <p:nvSpPr>
          <p:cNvPr id="21" name="圆角矩形 13"/>
          <p:cNvSpPr/>
          <p:nvPr/>
        </p:nvSpPr>
        <p:spPr>
          <a:xfrm>
            <a:off x="755576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MICE</a:t>
            </a:r>
          </a:p>
        </p:txBody>
      </p:sp>
      <p:sp>
        <p:nvSpPr>
          <p:cNvPr id="24" name="圆角矩形 13"/>
          <p:cNvSpPr/>
          <p:nvPr/>
        </p:nvSpPr>
        <p:spPr>
          <a:xfrm>
            <a:off x="2987824" y="3496652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MISSING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VALUES</a:t>
            </a:r>
          </a:p>
        </p:txBody>
      </p:sp>
      <p:sp>
        <p:nvSpPr>
          <p:cNvPr id="47" name="圆角矩形 13"/>
          <p:cNvSpPr/>
          <p:nvPr/>
        </p:nvSpPr>
        <p:spPr>
          <a:xfrm>
            <a:off x="2987824" y="1692098"/>
            <a:ext cx="1800200" cy="940459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MEET THE </a:t>
            </a:r>
          </a:p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DATA</a:t>
            </a:r>
          </a:p>
        </p:txBody>
      </p:sp>
      <p:cxnSp>
        <p:nvCxnSpPr>
          <p:cNvPr id="55" name="Gerade Verbindung mit Pfeil 54"/>
          <p:cNvCxnSpPr>
            <a:stCxn id="47" idx="2"/>
            <a:endCxn id="24" idx="0"/>
          </p:cNvCxnSpPr>
          <p:nvPr/>
        </p:nvCxnSpPr>
        <p:spPr>
          <a:xfrm>
            <a:off x="3887924" y="2632557"/>
            <a:ext cx="0" cy="864095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24" idx="1"/>
            <a:endCxn id="21" idx="3"/>
          </p:cNvCxnSpPr>
          <p:nvPr/>
        </p:nvCxnSpPr>
        <p:spPr>
          <a:xfrm flipH="1">
            <a:off x="2555776" y="3966882"/>
            <a:ext cx="432048" cy="0"/>
          </a:xfrm>
          <a:prstGeom prst="straightConnector1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圆角矩形 13"/>
          <p:cNvSpPr/>
          <p:nvPr/>
        </p:nvSpPr>
        <p:spPr>
          <a:xfrm>
            <a:off x="5796136" y="2924944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CLASSIFICATION</a:t>
            </a:r>
          </a:p>
        </p:txBody>
      </p:sp>
      <p:sp>
        <p:nvSpPr>
          <p:cNvPr id="66" name="圆角矩形 13"/>
          <p:cNvSpPr/>
          <p:nvPr/>
        </p:nvSpPr>
        <p:spPr>
          <a:xfrm>
            <a:off x="5796136" y="4077072"/>
            <a:ext cx="2304256" cy="864096"/>
          </a:xfrm>
          <a:prstGeom prst="roundRect">
            <a:avLst/>
          </a:prstGeom>
          <a:solidFill>
            <a:srgbClr val="9CACB4">
              <a:alpha val="50000"/>
            </a:srgbClr>
          </a:solidFill>
          <a:ln w="25400" cap="flat" cmpd="sng" algn="ctr">
            <a:solidFill>
              <a:srgbClr val="C3CBD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2000" kern="0" dirty="0">
                <a:solidFill>
                  <a:srgbClr val="FFFFFF"/>
                </a:solidFill>
                <a:latin typeface="Trebuchet MS"/>
              </a:rPr>
              <a:t>REGRESSION</a:t>
            </a:r>
          </a:p>
        </p:txBody>
      </p:sp>
      <p:cxnSp>
        <p:nvCxnSpPr>
          <p:cNvPr id="77" name="Gewinkelte Verbindung 76"/>
          <p:cNvCxnSpPr>
            <a:stCxn id="24" idx="3"/>
            <a:endCxn id="66" idx="1"/>
          </p:cNvCxnSpPr>
          <p:nvPr/>
        </p:nvCxnSpPr>
        <p:spPr>
          <a:xfrm>
            <a:off x="4788024" y="3966882"/>
            <a:ext cx="1008112" cy="542238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winkelte Verbindung 97"/>
          <p:cNvCxnSpPr>
            <a:endCxn id="66" idx="3"/>
          </p:cNvCxnSpPr>
          <p:nvPr/>
        </p:nvCxnSpPr>
        <p:spPr>
          <a:xfrm rot="5400000">
            <a:off x="7994560" y="4043244"/>
            <a:ext cx="571709" cy="360043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winkelte Verbindung 70"/>
          <p:cNvCxnSpPr>
            <a:stCxn id="24" idx="3"/>
            <a:endCxn id="65" idx="1"/>
          </p:cNvCxnSpPr>
          <p:nvPr/>
        </p:nvCxnSpPr>
        <p:spPr>
          <a:xfrm flipV="1">
            <a:off x="4788024" y="3356992"/>
            <a:ext cx="1008112" cy="609890"/>
          </a:xfrm>
          <a:prstGeom prst="bentConnector3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winkelte Verbindung 2"/>
          <p:cNvCxnSpPr>
            <a:stCxn id="65" idx="3"/>
          </p:cNvCxnSpPr>
          <p:nvPr/>
        </p:nvCxnSpPr>
        <p:spPr>
          <a:xfrm>
            <a:off x="8100392" y="3356992"/>
            <a:ext cx="360040" cy="648072"/>
          </a:xfrm>
          <a:prstGeom prst="bentConnector2">
            <a:avLst/>
          </a:prstGeom>
          <a:ln w="38100" cmpd="sng">
            <a:solidFill>
              <a:srgbClr val="C3CBD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圆角矩形 13"/>
          <p:cNvSpPr/>
          <p:nvPr/>
        </p:nvSpPr>
        <p:spPr>
          <a:xfrm>
            <a:off x="2339752" y="2276872"/>
            <a:ext cx="3960440" cy="1872208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kern="0" spc="300" dirty="0" smtClean="0">
                <a:solidFill>
                  <a:srgbClr val="FFFFFF"/>
                </a:solidFill>
                <a:latin typeface="Trebuchet MS"/>
              </a:rPr>
              <a:t>FURTHER RESEARCH </a:t>
            </a:r>
          </a:p>
          <a:p>
            <a:pPr algn="ctr">
              <a:lnSpc>
                <a:spcPct val="130000"/>
              </a:lnSpc>
            </a:pPr>
            <a:r>
              <a:rPr lang="en-US" altLang="zh-CN" sz="2400" kern="0" spc="300" dirty="0" smtClean="0">
                <a:solidFill>
                  <a:srgbClr val="FFFFFF"/>
                </a:solidFill>
                <a:latin typeface="Trebuchet MS"/>
              </a:rPr>
              <a:t>AND </a:t>
            </a:r>
          </a:p>
          <a:p>
            <a:pPr algn="ctr">
              <a:lnSpc>
                <a:spcPct val="130000"/>
              </a:lnSpc>
            </a:pPr>
            <a:r>
              <a:rPr lang="en-US" altLang="zh-CN" sz="2400" kern="0" spc="300" dirty="0" smtClean="0">
                <a:solidFill>
                  <a:srgbClr val="FFFFFF"/>
                </a:solidFill>
                <a:latin typeface="Trebuchet MS"/>
              </a:rPr>
              <a:t>LIMITATIONS</a:t>
            </a:r>
            <a:endParaRPr lang="en-US" altLang="zh-CN" sz="2400" kern="0" spc="300" dirty="0">
              <a:solidFill>
                <a:srgbClr val="FFFFFF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780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1.1 choosing the right data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899592" y="1819569"/>
            <a:ext cx="6912768" cy="4129712"/>
            <a:chOff x="251520" y="1548001"/>
            <a:chExt cx="6840760" cy="4469382"/>
          </a:xfrm>
        </p:grpSpPr>
        <p:graphicFrame>
          <p:nvGraphicFramePr>
            <p:cNvPr id="5" name="Inhaltsplatzhalter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87921886"/>
                </p:ext>
              </p:extLst>
            </p:nvPr>
          </p:nvGraphicFramePr>
          <p:xfrm>
            <a:off x="370800" y="1548001"/>
            <a:ext cx="6565674" cy="4469382"/>
          </p:xfrm>
          <a:graphic>
            <a:graphicData uri="http://schemas.openxmlformats.org/drawingml/2006/table">
              <a:tbl>
                <a:tblPr firstRow="1" bandRow="1">
                  <a:tableStyleId>{21E4AEA4-8DFA-4A89-87EB-49C32662AFE0}</a:tableStyleId>
                </a:tblPr>
                <a:tblGrid>
                  <a:gridCol w="1592714"/>
                  <a:gridCol w="1592714"/>
                  <a:gridCol w="1800200"/>
                  <a:gridCol w="1649158"/>
                </a:tblGrid>
                <a:tr h="590215"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Name 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err="1" smtClean="0"/>
                          <a:t>Address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err="1" smtClean="0"/>
                          <a:t>DistancetoBeach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Pool</a:t>
                        </a:r>
                        <a:endParaRPr lang="de-DE" dirty="0"/>
                      </a:p>
                    </a:txBody>
                    <a:tcPr/>
                  </a:tc>
                </a:tr>
                <a:tr h="688061"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Hotel Esmeralda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First Street</a:t>
                        </a:r>
                      </a:p>
                      <a:p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0.1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TRUE</a:t>
                        </a:r>
                        <a:endParaRPr lang="de-DE" dirty="0"/>
                      </a:p>
                    </a:txBody>
                    <a:tcPr/>
                  </a:tc>
                </a:tr>
                <a:tr h="982945"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Hotel </a:t>
                        </a:r>
                        <a:r>
                          <a:rPr lang="de-DE" dirty="0" err="1" smtClean="0"/>
                          <a:t>el</a:t>
                        </a:r>
                        <a:r>
                          <a:rPr lang="de-DE" dirty="0" smtClean="0"/>
                          <a:t> Sol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Second Street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0.3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FALSE</a:t>
                        </a:r>
                        <a:endParaRPr lang="de-DE" dirty="0"/>
                      </a:p>
                    </a:txBody>
                    <a:tcPr/>
                  </a:tc>
                </a:tr>
                <a:tr h="688061"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Hotel </a:t>
                        </a:r>
                        <a:r>
                          <a:rPr lang="de-DE" dirty="0" err="1" smtClean="0"/>
                          <a:t>Cucaracha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Third Street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1.4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TRUE</a:t>
                        </a:r>
                        <a:endParaRPr lang="de-DE" dirty="0"/>
                      </a:p>
                    </a:txBody>
                    <a:tcPr/>
                  </a:tc>
                </a:tr>
                <a:tr h="590215"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Hotel Noise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err="1" smtClean="0"/>
                          <a:t>Fourth</a:t>
                        </a:r>
                        <a:r>
                          <a:rPr lang="de-DE" dirty="0" smtClean="0"/>
                          <a:t> Street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NA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FALSE</a:t>
                        </a:r>
                        <a:endParaRPr lang="de-DE" dirty="0"/>
                      </a:p>
                    </a:txBody>
                    <a:tcPr/>
                  </a:tc>
                </a:tr>
                <a:tr h="590215">
                  <a:tc>
                    <a:txBody>
                      <a:bodyPr/>
                      <a:lstStyle/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dirty="0" smtClean="0"/>
                          <a:t>Hotel Rumba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e-DE" dirty="0" err="1" smtClean="0"/>
                          <a:t>Fifth</a:t>
                        </a:r>
                        <a:r>
                          <a:rPr lang="de-DE" dirty="0" smtClean="0"/>
                          <a:t> Street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1.2</a:t>
                        </a:r>
                        <a:endParaRPr lang="de-DE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de-DE" dirty="0" smtClean="0"/>
                          <a:t>TRUE</a:t>
                        </a:r>
                        <a:endParaRPr lang="de-DE" dirty="0"/>
                      </a:p>
                    </a:txBody>
                    <a:tcPr/>
                  </a:tc>
                </a:tr>
              </a:tbl>
            </a:graphicData>
          </a:graphic>
        </p:graphicFrame>
        <p:sp>
          <p:nvSpPr>
            <p:cNvPr id="6" name="Rechteck 5"/>
            <p:cNvSpPr/>
            <p:nvPr/>
          </p:nvSpPr>
          <p:spPr>
            <a:xfrm rot="5400000">
              <a:off x="3239852" y="1626298"/>
              <a:ext cx="864096" cy="6840760"/>
            </a:xfrm>
            <a:prstGeom prst="rect">
              <a:avLst/>
            </a:prstGeom>
            <a:noFill/>
            <a:ln w="53975">
              <a:solidFill>
                <a:srgbClr val="8523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200" dirty="0"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45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Further research</a:t>
            </a:r>
            <a:endParaRPr lang="en-US" dirty="0"/>
          </a:p>
        </p:txBody>
      </p:sp>
      <p:sp>
        <p:nvSpPr>
          <p:cNvPr id="13" name="圆角矩形 13"/>
          <p:cNvSpPr/>
          <p:nvPr/>
        </p:nvSpPr>
        <p:spPr>
          <a:xfrm>
            <a:off x="943653" y="3145323"/>
            <a:ext cx="1728192" cy="787733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FFFFFF"/>
                </a:solidFill>
                <a:latin typeface="Trebuchet MS"/>
              </a:rPr>
              <a:t>MICE imputations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6" name="圆角矩形 13"/>
          <p:cNvSpPr/>
          <p:nvPr/>
        </p:nvSpPr>
        <p:spPr>
          <a:xfrm>
            <a:off x="3347864" y="1422560"/>
            <a:ext cx="1728192" cy="787733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FFFFFF"/>
                </a:solidFill>
                <a:latin typeface="Trebuchet MS"/>
              </a:rPr>
              <a:t>Missing Data mechanism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7" name="圆角矩形 13"/>
          <p:cNvSpPr/>
          <p:nvPr/>
        </p:nvSpPr>
        <p:spPr>
          <a:xfrm>
            <a:off x="3347864" y="2517198"/>
            <a:ext cx="1728192" cy="787733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FFFFFF"/>
                </a:solidFill>
                <a:latin typeface="Trebuchet MS"/>
              </a:rPr>
              <a:t>MICE Method applied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8" name="圆角矩形 13"/>
          <p:cNvSpPr/>
          <p:nvPr/>
        </p:nvSpPr>
        <p:spPr>
          <a:xfrm>
            <a:off x="3347864" y="3611836"/>
            <a:ext cx="1728192" cy="787733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FFFFFF"/>
                </a:solidFill>
                <a:latin typeface="Trebuchet MS"/>
              </a:rPr>
              <a:t>Number of imputations (m)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23" name="Gerader Verbinder 22"/>
          <p:cNvCxnSpPr/>
          <p:nvPr/>
        </p:nvCxnSpPr>
        <p:spPr>
          <a:xfrm flipV="1">
            <a:off x="5090145" y="1531490"/>
            <a:ext cx="576064" cy="1"/>
          </a:xfrm>
          <a:prstGeom prst="line">
            <a:avLst/>
          </a:prstGeom>
          <a:ln>
            <a:solidFill>
              <a:srgbClr val="85233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V="1">
            <a:off x="5090145" y="1816425"/>
            <a:ext cx="576064" cy="1"/>
          </a:xfrm>
          <a:prstGeom prst="line">
            <a:avLst/>
          </a:prstGeom>
          <a:ln>
            <a:solidFill>
              <a:srgbClr val="85233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085581" y="2121152"/>
            <a:ext cx="576064" cy="1"/>
          </a:xfrm>
          <a:prstGeom prst="line">
            <a:avLst/>
          </a:prstGeom>
          <a:ln>
            <a:solidFill>
              <a:srgbClr val="852339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5760263" y="134076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MCAR</a:t>
            </a:r>
            <a:endParaRPr lang="de-DE" dirty="0"/>
          </a:p>
        </p:txBody>
      </p:sp>
      <p:sp>
        <p:nvSpPr>
          <p:cNvPr id="28" name="Textfeld 27"/>
          <p:cNvSpPr txBox="1"/>
          <p:nvPr/>
        </p:nvSpPr>
        <p:spPr>
          <a:xfrm>
            <a:off x="5760263" y="16317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MAR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5760263" y="193648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MNAR</a:t>
            </a:r>
            <a:endParaRPr lang="de-DE" dirty="0"/>
          </a:p>
        </p:txBody>
      </p:sp>
      <p:cxnSp>
        <p:nvCxnSpPr>
          <p:cNvPr id="32" name="Gewinkelte Verbindung 31"/>
          <p:cNvCxnSpPr>
            <a:stCxn id="16" idx="1"/>
            <a:endCxn id="13" idx="3"/>
          </p:cNvCxnSpPr>
          <p:nvPr/>
        </p:nvCxnSpPr>
        <p:spPr>
          <a:xfrm rot="10800000" flipV="1">
            <a:off x="2671846" y="1816426"/>
            <a:ext cx="676019" cy="1722763"/>
          </a:xfrm>
          <a:prstGeom prst="bentConnector3">
            <a:avLst/>
          </a:prstGeom>
          <a:ln>
            <a:solidFill>
              <a:srgbClr val="852339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Gewinkelte Verbindung 32"/>
          <p:cNvCxnSpPr>
            <a:stCxn id="18" idx="1"/>
            <a:endCxn id="13" idx="3"/>
          </p:cNvCxnSpPr>
          <p:nvPr/>
        </p:nvCxnSpPr>
        <p:spPr>
          <a:xfrm rot="10800000">
            <a:off x="2671846" y="3539191"/>
            <a:ext cx="676019" cy="466513"/>
          </a:xfrm>
          <a:prstGeom prst="bentConnector3">
            <a:avLst>
              <a:gd name="adj1" fmla="val 50000"/>
            </a:avLst>
          </a:prstGeom>
          <a:ln>
            <a:solidFill>
              <a:srgbClr val="852339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370800" y="5589240"/>
            <a:ext cx="486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Allows</a:t>
            </a:r>
            <a:r>
              <a:rPr lang="de-DE" dirty="0" smtClean="0"/>
              <a:t> </a:t>
            </a:r>
            <a:r>
              <a:rPr lang="de-DE" dirty="0" err="1" smtClean="0"/>
              <a:t>plenty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combinations</a:t>
            </a:r>
            <a:endParaRPr lang="en-US" dirty="0"/>
          </a:p>
        </p:txBody>
      </p:sp>
      <p:sp>
        <p:nvSpPr>
          <p:cNvPr id="22" name="圆角矩形 13"/>
          <p:cNvSpPr/>
          <p:nvPr/>
        </p:nvSpPr>
        <p:spPr>
          <a:xfrm>
            <a:off x="3347864" y="4706474"/>
            <a:ext cx="1728192" cy="787733"/>
          </a:xfrm>
          <a:prstGeom prst="roundRect">
            <a:avLst/>
          </a:prstGeom>
          <a:solidFill>
            <a:srgbClr val="852339"/>
          </a:solidFill>
          <a:ln w="25400" cap="flat" cmpd="sng" algn="ctr">
            <a:solidFill>
              <a:srgbClr val="85233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FFFFFF"/>
                </a:solidFill>
                <a:latin typeface="Trebuchet MS"/>
              </a:rPr>
              <a:t>Varying amount of missing values</a:t>
            </a:r>
            <a:endParaRPr lang="en-US" altLang="zh-CN" kern="0" dirty="0">
              <a:solidFill>
                <a:srgbClr val="FFFFFF"/>
              </a:solidFill>
              <a:latin typeface="Trebuchet MS"/>
            </a:endParaRPr>
          </a:p>
        </p:txBody>
      </p:sp>
      <p:cxnSp>
        <p:nvCxnSpPr>
          <p:cNvPr id="24" name="Gewinkelte Verbindung 23"/>
          <p:cNvCxnSpPr>
            <a:stCxn id="17" idx="1"/>
            <a:endCxn id="13" idx="3"/>
          </p:cNvCxnSpPr>
          <p:nvPr/>
        </p:nvCxnSpPr>
        <p:spPr>
          <a:xfrm rot="10800000" flipV="1">
            <a:off x="2671846" y="2911064"/>
            <a:ext cx="676019" cy="628125"/>
          </a:xfrm>
          <a:prstGeom prst="bentConnector3">
            <a:avLst>
              <a:gd name="adj1" fmla="val 50000"/>
            </a:avLst>
          </a:prstGeom>
          <a:ln>
            <a:solidFill>
              <a:srgbClr val="852339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winkelte Verbindung 29"/>
          <p:cNvCxnSpPr>
            <a:stCxn id="22" idx="1"/>
            <a:endCxn id="13" idx="3"/>
          </p:cNvCxnSpPr>
          <p:nvPr/>
        </p:nvCxnSpPr>
        <p:spPr>
          <a:xfrm rot="10800000">
            <a:off x="2671846" y="3539191"/>
            <a:ext cx="676019" cy="1561151"/>
          </a:xfrm>
          <a:prstGeom prst="bentConnector3">
            <a:avLst>
              <a:gd name="adj1" fmla="val 50000"/>
            </a:avLst>
          </a:prstGeom>
          <a:ln>
            <a:solidFill>
              <a:srgbClr val="852339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53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1000 </a:t>
            </a:r>
            <a:r>
              <a:rPr lang="de-DE" dirty="0" err="1" smtClean="0"/>
              <a:t>repetitions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 smtClean="0"/>
              <a:t>approaches</a:t>
            </a:r>
            <a:endParaRPr lang="de-DE" dirty="0" smtClean="0"/>
          </a:p>
          <a:p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different MSE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MCAR </a:t>
            </a:r>
            <a:r>
              <a:rPr lang="de-DE" dirty="0" err="1" smtClean="0"/>
              <a:t>repeat</a:t>
            </a:r>
            <a:r>
              <a:rPr lang="de-DE" dirty="0" smtClean="0"/>
              <a:t> Regression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FURTHER RESEARCH AND LIMITATIONs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053274"/>
              </p:ext>
            </p:extLst>
          </p:nvPr>
        </p:nvGraphicFramePr>
        <p:xfrm>
          <a:off x="539552" y="2564904"/>
          <a:ext cx="7776864" cy="27603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2288"/>
                <a:gridCol w="2592288"/>
                <a:gridCol w="2592288"/>
              </a:tblGrid>
              <a:tr h="552061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MSE Linear 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MSE Regression </a:t>
                      </a:r>
                      <a:r>
                        <a:rPr lang="de-DE" dirty="0" err="1" smtClean="0"/>
                        <a:t>Tree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MSE Random Forrest</a:t>
                      </a:r>
                      <a:endParaRPr lang="de-DE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5.811786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3.929834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0.7769173</a:t>
                      </a:r>
                      <a:endParaRPr lang="de-DE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5.811402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3.857434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0.7448377</a:t>
                      </a:r>
                      <a:endParaRPr lang="de-DE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5.809485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2.615268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0.8071428</a:t>
                      </a:r>
                      <a:endParaRPr lang="de-DE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5.917598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4.926383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1.9580356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54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1" t="3092" r="7294" b="22705"/>
          <a:stretch/>
        </p:blipFill>
        <p:spPr>
          <a:xfrm>
            <a:off x="609599" y="229398"/>
            <a:ext cx="5989983" cy="5707578"/>
          </a:xfrm>
          <a:prstGeom prst="rect">
            <a:avLst/>
          </a:prstGeom>
        </p:spPr>
      </p:pic>
      <p:sp>
        <p:nvSpPr>
          <p:cNvPr id="3" name="Inhaltsplatzhalter 4"/>
          <p:cNvSpPr txBox="1">
            <a:spLocks/>
          </p:cNvSpPr>
          <p:nvPr/>
        </p:nvSpPr>
        <p:spPr>
          <a:xfrm>
            <a:off x="6599582" y="2420888"/>
            <a:ext cx="2292898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>
            <a:lvl1pPr marL="182563" indent="-18256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300" b="0" kern="1200" spc="0" baseline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3638" indent="-17462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2000" b="1" dirty="0" smtClean="0"/>
              <a:t>MSE FOR ALL</a:t>
            </a:r>
          </a:p>
          <a:p>
            <a:pPr marL="0" indent="0" algn="ctr"/>
            <a:r>
              <a:rPr lang="en-US" sz="2000" dirty="0" smtClean="0"/>
              <a:t>2.615268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1" t="3479" r="7488" b="23478"/>
          <a:stretch/>
        </p:blipFill>
        <p:spPr>
          <a:xfrm>
            <a:off x="622851" y="251792"/>
            <a:ext cx="5961585" cy="5605670"/>
          </a:xfrm>
          <a:prstGeom prst="rect">
            <a:avLst/>
          </a:prstGeom>
        </p:spPr>
      </p:pic>
      <p:sp>
        <p:nvSpPr>
          <p:cNvPr id="3" name="Inhaltsplatzhalter 4"/>
          <p:cNvSpPr txBox="1">
            <a:spLocks/>
          </p:cNvSpPr>
          <p:nvPr/>
        </p:nvSpPr>
        <p:spPr>
          <a:xfrm>
            <a:off x="6599582" y="2420888"/>
            <a:ext cx="2292898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>
            <a:lvl1pPr marL="182563" indent="-18256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300" b="0" kern="1200" spc="0" baseline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3638" indent="-17462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2000" b="1" dirty="0" smtClean="0"/>
              <a:t>MSE FOR ALL</a:t>
            </a:r>
          </a:p>
          <a:p>
            <a:pPr marL="0" indent="0" algn="ctr"/>
            <a:r>
              <a:rPr lang="en-US" sz="2000" dirty="0" smtClean="0"/>
              <a:t>2.615285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78000" y="1548000"/>
            <a:ext cx="8352720" cy="431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2"/>
          <p:cNvSpPr/>
          <p:nvPr/>
        </p:nvSpPr>
        <p:spPr>
          <a:xfrm>
            <a:off x="370800" y="573840"/>
            <a:ext cx="6508080" cy="47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370800" y="1052640"/>
            <a:ext cx="6508080" cy="2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4" t="3371" r="6705" b="22658"/>
          <a:stretch/>
        </p:blipFill>
        <p:spPr>
          <a:xfrm>
            <a:off x="666858" y="250336"/>
            <a:ext cx="6106006" cy="5537072"/>
          </a:xfrm>
          <a:prstGeom prst="rect">
            <a:avLst/>
          </a:prstGeom>
        </p:spPr>
      </p:pic>
      <p:sp>
        <p:nvSpPr>
          <p:cNvPr id="7" name="Inhaltsplatzhalter 4"/>
          <p:cNvSpPr txBox="1">
            <a:spLocks/>
          </p:cNvSpPr>
          <p:nvPr/>
        </p:nvSpPr>
        <p:spPr>
          <a:xfrm>
            <a:off x="6599582" y="2420888"/>
            <a:ext cx="2292898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>
            <a:lvl1pPr marL="182563" indent="-18256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300" b="0" kern="1200" spc="0" baseline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3638" indent="-17462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2000" b="1" dirty="0" smtClean="0"/>
              <a:t>MSE FOR ALL</a:t>
            </a:r>
          </a:p>
          <a:p>
            <a:pPr marL="0" indent="0" algn="ctr"/>
            <a:r>
              <a:rPr lang="en-US" sz="2000" dirty="0" smtClean="0"/>
              <a:t>2.615577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223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4" t="3091" r="10966" b="23479"/>
          <a:stretch/>
        </p:blipFill>
        <p:spPr>
          <a:xfrm>
            <a:off x="622849" y="225287"/>
            <a:ext cx="5671931" cy="5671932"/>
          </a:xfrm>
          <a:prstGeom prst="rect">
            <a:avLst/>
          </a:prstGeom>
        </p:spPr>
      </p:pic>
      <p:sp>
        <p:nvSpPr>
          <p:cNvPr id="3" name="Inhaltsplatzhalter 4"/>
          <p:cNvSpPr txBox="1">
            <a:spLocks/>
          </p:cNvSpPr>
          <p:nvPr/>
        </p:nvSpPr>
        <p:spPr>
          <a:xfrm>
            <a:off x="6599582" y="2420888"/>
            <a:ext cx="2292898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>
            <a:lvl1pPr marL="182563" indent="-18256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300" b="0" kern="1200" spc="0" baseline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3638" indent="-17462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2000" b="1" dirty="0" smtClean="0"/>
              <a:t>MSE FOR ALL</a:t>
            </a:r>
          </a:p>
          <a:p>
            <a:pPr marL="0" indent="0" algn="ctr"/>
            <a:r>
              <a:rPr lang="en-US" sz="2000" dirty="0" smtClean="0"/>
              <a:t>4.926383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8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4" t="3479" r="11160" b="23092"/>
          <a:stretch/>
        </p:blipFill>
        <p:spPr>
          <a:xfrm>
            <a:off x="636103" y="251789"/>
            <a:ext cx="5632174" cy="5647036"/>
          </a:xfrm>
          <a:prstGeom prst="rect">
            <a:avLst/>
          </a:prstGeom>
        </p:spPr>
      </p:pic>
      <p:sp>
        <p:nvSpPr>
          <p:cNvPr id="3" name="Inhaltsplatzhalter 4"/>
          <p:cNvSpPr txBox="1">
            <a:spLocks/>
          </p:cNvSpPr>
          <p:nvPr/>
        </p:nvSpPr>
        <p:spPr>
          <a:xfrm>
            <a:off x="6599582" y="2420888"/>
            <a:ext cx="2292898" cy="864096"/>
          </a:xfrm>
          <a:prstGeom prst="rect">
            <a:avLst/>
          </a:prstGeom>
          <a:ln w="19050" cmpd="sng">
            <a:noFill/>
          </a:ln>
        </p:spPr>
        <p:txBody>
          <a:bodyPr anchor="ctr"/>
          <a:lstStyle>
            <a:lvl1pPr marL="182563" indent="-182563" algn="l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300" b="0" kern="1200" spc="0" baseline="0">
                <a:solidFill>
                  <a:srgbClr val="5F5F5F"/>
                </a:solidFill>
                <a:latin typeface="Trebuchet MS" pitchFamily="34" charset="0"/>
                <a:ea typeface="+mn-ea"/>
                <a:cs typeface="Arial" pitchFamily="34" charset="0"/>
              </a:defRPr>
            </a:lvl1pPr>
            <a:lvl2pPr marL="449263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182563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3638" indent="-174625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2000" b="1" dirty="0" smtClean="0"/>
              <a:t>MSE FOR ALL</a:t>
            </a:r>
          </a:p>
          <a:p>
            <a:pPr marL="0" indent="0" algn="ctr"/>
            <a:r>
              <a:rPr lang="en-US" sz="2000" dirty="0" smtClean="0"/>
              <a:t>4.756996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395536" y="1772816"/>
            <a:ext cx="7848872" cy="3312368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136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1"/>
          </p:nvPr>
        </p:nvSpPr>
        <p:spPr>
          <a:xfrm>
            <a:off x="323528" y="692696"/>
            <a:ext cx="6552728" cy="648072"/>
          </a:xfrm>
        </p:spPr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Sources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7544" y="2276872"/>
            <a:ext cx="8496944" cy="3528466"/>
          </a:xfrm>
        </p:spPr>
        <p:txBody>
          <a:bodyPr/>
          <a:lstStyle/>
          <a:p>
            <a:r>
              <a:rPr lang="de-DE" dirty="0" smtClean="0"/>
              <a:t>[</a:t>
            </a:r>
            <a:r>
              <a:rPr lang="de-DE" dirty="0"/>
              <a:t>1] http://</a:t>
            </a:r>
            <a:r>
              <a:rPr lang="de-DE" dirty="0" smtClean="0"/>
              <a:t>www.abendblatt.de/img/st-pauli/crop106080441/6212607861-w820-cv16_9-q85/stadtteilserie-zahlen1-HA-Politik-Kabul.jpg</a:t>
            </a:r>
          </a:p>
          <a:p>
            <a:r>
              <a:rPr lang="de-DE" dirty="0"/>
              <a:t>[2] http://blog.lensspirit.de/wp-content/uploads/2010/10/Zahlen.jpg </a:t>
            </a:r>
            <a:endParaRPr lang="de-DE" dirty="0" smtClean="0"/>
          </a:p>
          <a:p>
            <a:r>
              <a:rPr lang="de-DE" dirty="0"/>
              <a:t>[3] https://upload.wikimedia.org/wikipedia/commons/5/55/Alcudia_6745.jpg</a:t>
            </a:r>
          </a:p>
        </p:txBody>
      </p:sp>
    </p:spTree>
    <p:extLst>
      <p:ext uri="{BB962C8B-B14F-4D97-AF65-F5344CB8AC3E}">
        <p14:creationId xmlns:p14="http://schemas.microsoft.com/office/powerpoint/2010/main" val="363754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err="1" smtClean="0"/>
              <a:t>Postcode</a:t>
            </a:r>
            <a:r>
              <a:rPr lang="de-DE" dirty="0" smtClean="0"/>
              <a:t> (</a:t>
            </a:r>
            <a:r>
              <a:rPr lang="de-DE" dirty="0" err="1" smtClean="0"/>
              <a:t>only</a:t>
            </a:r>
            <a:r>
              <a:rPr lang="de-DE" dirty="0" smtClean="0"/>
              <a:t> MCAR)</a:t>
            </a:r>
          </a:p>
          <a:p>
            <a:r>
              <a:rPr lang="de-DE" dirty="0" err="1" smtClean="0"/>
              <a:t>Longitude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Latitude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Rooms</a:t>
            </a:r>
            <a:r>
              <a:rPr lang="de-DE" dirty="0" smtClean="0"/>
              <a:t> </a:t>
            </a:r>
          </a:p>
          <a:p>
            <a:r>
              <a:rPr lang="de-DE" dirty="0" smtClean="0"/>
              <a:t>Multi Language </a:t>
            </a:r>
          </a:p>
          <a:p>
            <a:r>
              <a:rPr lang="de-DE" dirty="0" smtClean="0"/>
              <a:t>Conference </a:t>
            </a:r>
            <a:r>
              <a:rPr lang="de-DE" dirty="0" err="1"/>
              <a:t>or</a:t>
            </a:r>
            <a:r>
              <a:rPr lang="de-DE" dirty="0"/>
              <a:t> Meeting </a:t>
            </a:r>
            <a:r>
              <a:rPr lang="de-DE" dirty="0" err="1" smtClean="0"/>
              <a:t>Rooms</a:t>
            </a:r>
            <a:r>
              <a:rPr lang="de-DE" dirty="0" smtClean="0"/>
              <a:t> </a:t>
            </a:r>
          </a:p>
          <a:p>
            <a:r>
              <a:rPr lang="de-DE" dirty="0" smtClean="0"/>
              <a:t>Pool </a:t>
            </a:r>
          </a:p>
          <a:p>
            <a:r>
              <a:rPr lang="de-DE" dirty="0" smtClean="0"/>
              <a:t>Restaurant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smtClean="0"/>
              <a:t>Café</a:t>
            </a:r>
          </a:p>
          <a:p>
            <a:r>
              <a:rPr lang="de-DE" dirty="0" smtClean="0"/>
              <a:t>Fitness Center</a:t>
            </a:r>
          </a:p>
          <a:p>
            <a:r>
              <a:rPr lang="de-DE" dirty="0" smtClean="0"/>
              <a:t>Free Internet</a:t>
            </a:r>
          </a:p>
          <a:p>
            <a:r>
              <a:rPr lang="de-DE" dirty="0" smtClean="0"/>
              <a:t>Bar </a:t>
            </a:r>
            <a:r>
              <a:rPr lang="de-DE" dirty="0" err="1" smtClean="0"/>
              <a:t>or</a:t>
            </a:r>
            <a:r>
              <a:rPr lang="de-DE" dirty="0" smtClean="0"/>
              <a:t> Lounge</a:t>
            </a:r>
          </a:p>
          <a:p>
            <a:r>
              <a:rPr lang="de-DE" dirty="0" smtClean="0"/>
              <a:t>Free </a:t>
            </a:r>
            <a:r>
              <a:rPr lang="de-DE" dirty="0" err="1" smtClean="0"/>
              <a:t>Parking</a:t>
            </a:r>
            <a:endParaRPr lang="de-DE" dirty="0" smtClean="0"/>
          </a:p>
          <a:p>
            <a:r>
              <a:rPr lang="de-DE" dirty="0" err="1" smtClean="0"/>
              <a:t>Room</a:t>
            </a:r>
            <a:r>
              <a:rPr lang="de-DE" dirty="0" smtClean="0"/>
              <a:t> Service</a:t>
            </a:r>
          </a:p>
          <a:p>
            <a:r>
              <a:rPr lang="de-DE" dirty="0" smtClean="0"/>
              <a:t>Minibar</a:t>
            </a:r>
          </a:p>
          <a:p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Serra de </a:t>
            </a:r>
            <a:r>
              <a:rPr lang="de-DE" dirty="0" err="1" smtClean="0"/>
              <a:t>Tramuntana</a:t>
            </a:r>
            <a:endParaRPr lang="de-DE" dirty="0" smtClean="0"/>
          </a:p>
          <a:p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Cathedral</a:t>
            </a:r>
            <a:r>
              <a:rPr lang="de-DE" dirty="0" smtClean="0"/>
              <a:t> La </a:t>
            </a:r>
            <a:r>
              <a:rPr lang="de-DE" dirty="0" err="1" smtClean="0"/>
              <a:t>Seu</a:t>
            </a:r>
            <a:endParaRPr lang="de-DE" dirty="0" smtClean="0"/>
          </a:p>
          <a:p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Alcudia</a:t>
            </a:r>
            <a:r>
              <a:rPr lang="de-DE" dirty="0" smtClean="0"/>
              <a:t> Old Town</a:t>
            </a:r>
          </a:p>
          <a:p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Beach</a:t>
            </a:r>
          </a:p>
          <a:p>
            <a:r>
              <a:rPr lang="de-DE" dirty="0" smtClean="0"/>
              <a:t>Location Beach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Regression </a:t>
            </a:r>
            <a:r>
              <a:rPr lang="de-DE" dirty="0"/>
              <a:t>Features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0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1.1 choosing the right data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5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5678147"/>
              </p:ext>
            </p:extLst>
          </p:nvPr>
        </p:nvGraphicFramePr>
        <p:xfrm>
          <a:off x="1043608" y="1772816"/>
          <a:ext cx="6634786" cy="40051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2714"/>
                <a:gridCol w="1592714"/>
                <a:gridCol w="1800200"/>
                <a:gridCol w="1649158"/>
              </a:tblGrid>
              <a:tr h="649898">
                <a:tc>
                  <a:txBody>
                    <a:bodyPr/>
                    <a:lstStyle/>
                    <a:p>
                      <a:r>
                        <a:rPr lang="de-DE" dirty="0" smtClean="0"/>
                        <a:t>Name 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Address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DistancetoBeach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Pool</a:t>
                      </a:r>
                      <a:endParaRPr lang="de-DE" dirty="0"/>
                    </a:p>
                  </a:txBody>
                  <a:tcPr/>
                </a:tc>
              </a:tr>
              <a:tr h="757639">
                <a:tc>
                  <a:txBody>
                    <a:bodyPr/>
                    <a:lstStyle/>
                    <a:p>
                      <a:r>
                        <a:rPr lang="de-DE" dirty="0" smtClean="0"/>
                        <a:t>Hotel Esmeralda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First Street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TRUE</a:t>
                      </a:r>
                      <a:endParaRPr lang="de-DE" dirty="0"/>
                    </a:p>
                  </a:txBody>
                  <a:tcPr/>
                </a:tc>
              </a:tr>
              <a:tr h="1082341">
                <a:tc>
                  <a:txBody>
                    <a:bodyPr/>
                    <a:lstStyle/>
                    <a:p>
                      <a:r>
                        <a:rPr lang="de-DE" dirty="0" smtClean="0"/>
                        <a:t>Hotel </a:t>
                      </a:r>
                      <a:r>
                        <a:rPr lang="de-DE" dirty="0" err="1" smtClean="0"/>
                        <a:t>el</a:t>
                      </a:r>
                      <a:r>
                        <a:rPr lang="de-DE" dirty="0" smtClean="0"/>
                        <a:t> Sol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Second Street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0.3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FALSE</a:t>
                      </a:r>
                      <a:endParaRPr lang="de-DE" dirty="0"/>
                    </a:p>
                  </a:txBody>
                  <a:tcPr/>
                </a:tc>
              </a:tr>
              <a:tr h="757639">
                <a:tc>
                  <a:txBody>
                    <a:bodyPr/>
                    <a:lstStyle/>
                    <a:p>
                      <a:r>
                        <a:rPr lang="de-DE" dirty="0" smtClean="0"/>
                        <a:t>Hotel </a:t>
                      </a:r>
                      <a:r>
                        <a:rPr lang="de-DE" dirty="0" err="1" smtClean="0"/>
                        <a:t>Cucaracha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Third Street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1.4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TRUE</a:t>
                      </a:r>
                      <a:endParaRPr lang="de-DE" dirty="0"/>
                    </a:p>
                  </a:txBody>
                  <a:tcPr/>
                </a:tc>
              </a:tr>
              <a:tr h="7576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Hotel Rumba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Fifth</a:t>
                      </a:r>
                      <a:r>
                        <a:rPr lang="de-DE" dirty="0" smtClean="0"/>
                        <a:t> Street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1.2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TRUE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7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Postcode</a:t>
            </a:r>
            <a:r>
              <a:rPr lang="de-DE" dirty="0" smtClean="0"/>
              <a:t> </a:t>
            </a:r>
          </a:p>
          <a:p>
            <a:r>
              <a:rPr lang="de-DE" dirty="0" smtClean="0"/>
              <a:t>City</a:t>
            </a:r>
            <a:endParaRPr lang="de-DE" dirty="0"/>
          </a:p>
          <a:p>
            <a:r>
              <a:rPr lang="de-DE" dirty="0" err="1" smtClean="0"/>
              <a:t>Longitude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Latitude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Rooms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Cathedral</a:t>
            </a:r>
            <a:r>
              <a:rPr lang="de-DE" dirty="0" smtClean="0"/>
              <a:t> La </a:t>
            </a:r>
            <a:r>
              <a:rPr lang="de-DE" dirty="0" err="1" smtClean="0"/>
              <a:t>Seu</a:t>
            </a:r>
            <a:endParaRPr lang="de-DE" dirty="0" smtClean="0"/>
          </a:p>
          <a:p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Alcudia</a:t>
            </a:r>
            <a:r>
              <a:rPr lang="de-DE" dirty="0" smtClean="0"/>
              <a:t> Old Town</a:t>
            </a:r>
          </a:p>
          <a:p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Serra de </a:t>
            </a:r>
            <a:r>
              <a:rPr lang="de-DE" dirty="0" err="1" smtClean="0"/>
              <a:t>Tramuntana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Classification</a:t>
            </a:r>
            <a:r>
              <a:rPr lang="de-DE" dirty="0" smtClean="0"/>
              <a:t> </a:t>
            </a:r>
            <a:r>
              <a:rPr lang="de-DE" dirty="0"/>
              <a:t>Features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5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Validation – for numeric feature </a:t>
            </a:r>
            <a:r>
              <a:rPr lang="en-US" dirty="0"/>
              <a:t>– MAR - PMM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12" y="1340768"/>
            <a:ext cx="6984776" cy="4545023"/>
          </a:xfrm>
          <a:prstGeom prst="rect">
            <a:avLst/>
          </a:prstGeom>
        </p:spPr>
      </p:pic>
      <p:graphicFrame>
        <p:nvGraphicFramePr>
          <p:cNvPr id="9" name="Inhaltsplatzhalter 4"/>
          <p:cNvGraphicFramePr>
            <a:graphicFrameLocks/>
          </p:cNvGraphicFramePr>
          <p:nvPr>
            <p:extLst/>
          </p:nvPr>
        </p:nvGraphicFramePr>
        <p:xfrm>
          <a:off x="7201040" y="3429000"/>
          <a:ext cx="1619432" cy="20827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2025"/>
                <a:gridCol w="1057407"/>
              </a:tblGrid>
              <a:tr h="649898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Var. </a:t>
                      </a:r>
                      <a:r>
                        <a:rPr lang="de-DE" dirty="0" err="1" smtClean="0"/>
                        <a:t>Coef</a:t>
                      </a:r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 anchor="ctr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104%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123%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75%</a:t>
                      </a:r>
                    </a:p>
                  </a:txBody>
                  <a:tcPr marL="9525" marR="9525" marT="9525" marB="0" anchor="b"/>
                </a:tc>
              </a:tr>
              <a:tr h="35821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de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58%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8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MICE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Calculation of a comparison value between missing value techniques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755576" y="2996952"/>
                <a:ext cx="7801600" cy="724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𝑉𝑎𝑟𝑖𝑎𝑡𝑖𝑜𝑛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𝐶𝑜𝑒𝑓𝑓𝑖𝑐𝑖𝑒𝑛𝑡</m:t>
                      </m:r>
                      <m:r>
                        <a:rPr lang="de-DE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𝑀𝑆𝐸</m:t>
                              </m:r>
                            </m:e>
                          </m:rad>
                        </m:num>
                        <m:den>
                          <m:d>
                            <m:dPr>
                              <m:begChr m:val="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∅(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𝑂𝑟𝑖𝑔𝑖𝑛𝑎𝑙</m:t>
                              </m:r>
                              <m:r>
                                <a:rPr lang="de-DE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𝑉𝑎𝑙𝑢𝑒𝑠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96952"/>
                <a:ext cx="7801600" cy="7242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9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6" y="1547813"/>
            <a:ext cx="7372583" cy="431958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1.1 choosing the right data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Outlier</a:t>
            </a:r>
            <a:r>
              <a:rPr lang="de-DE" dirty="0" smtClean="0"/>
              <a:t> in Feature </a:t>
            </a:r>
            <a:r>
              <a:rPr lang="de-DE" dirty="0" err="1" smtClean="0"/>
              <a:t>DistanceTobeach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70800" y="3212976"/>
            <a:ext cx="4423834" cy="2654424"/>
          </a:xfrm>
          <a:prstGeom prst="rect">
            <a:avLst/>
          </a:prstGeom>
          <a:solidFill>
            <a:srgbClr val="CD696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Replace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original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(280km)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with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approximately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0.3km.</a:t>
            </a:r>
          </a:p>
          <a:p>
            <a:pPr algn="ctr"/>
            <a:endParaRPr lang="de-DE" sz="2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de-DE" sz="2200" dirty="0" smtClean="0">
                <a:latin typeface="Consolas" pitchFamily="49" charset="0"/>
                <a:cs typeface="Consolas" pitchFamily="49" charset="0"/>
              </a:rPr>
              <a:t>-&gt; Error due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to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hotels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with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</a:t>
            </a:r>
            <a:br>
              <a:rPr lang="de-DE" sz="2200" dirty="0" smtClean="0">
                <a:latin typeface="Consolas" pitchFamily="49" charset="0"/>
                <a:cs typeface="Consolas" pitchFamily="49" charset="0"/>
              </a:rPr>
            </a:b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  same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names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at different </a:t>
            </a:r>
            <a:br>
              <a:rPr lang="de-DE" sz="2200" dirty="0" smtClean="0">
                <a:latin typeface="Consolas" pitchFamily="49" charset="0"/>
                <a:cs typeface="Consolas" pitchFamily="49" charset="0"/>
              </a:rPr>
            </a:b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de-DE" sz="2200" dirty="0" err="1" smtClean="0">
                <a:latin typeface="Consolas" pitchFamily="49" charset="0"/>
                <a:cs typeface="Consolas" pitchFamily="49" charset="0"/>
              </a:rPr>
              <a:t>locations</a:t>
            </a:r>
            <a:r>
              <a:rPr lang="de-DE" sz="2200" dirty="0" smtClean="0">
                <a:latin typeface="Consolas" pitchFamily="49" charset="0"/>
                <a:cs typeface="Consolas" pitchFamily="49" charset="0"/>
              </a:rPr>
              <a:t>.</a:t>
            </a:r>
            <a:endParaRPr lang="de-DE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4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RCIS Presentation Templa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D6961"/>
        </a:solidFill>
        <a:ln>
          <a:solidFill>
            <a:schemeClr val="bg1">
              <a:lumMod val="95000"/>
            </a:schemeClr>
          </a:solidFill>
        </a:ln>
      </a:spPr>
      <a:bodyPr anchor="ctr"/>
      <a:lstStyle>
        <a:defPPr algn="ctr">
          <a:defRPr sz="2200" dirty="0">
            <a:latin typeface="Consolas" pitchFamily="49" charset="0"/>
            <a:cs typeface="Consolas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ERCIS Presentation Templa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D6961"/>
        </a:solidFill>
        <a:ln>
          <a:solidFill>
            <a:schemeClr val="bg1">
              <a:lumMod val="95000"/>
            </a:schemeClr>
          </a:solidFill>
        </a:ln>
      </a:spPr>
      <a:bodyPr anchor="ctr"/>
      <a:lstStyle>
        <a:defPPr algn="ctr">
          <a:defRPr sz="2200" dirty="0">
            <a:latin typeface="Consolas" pitchFamily="49" charset="0"/>
            <a:cs typeface="Consolas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ERCIS Presentation Template</Template>
  <TotalTime>0</TotalTime>
  <Words>2844</Words>
  <Application>Microsoft Office PowerPoint</Application>
  <PresentationFormat>Bildschirmpräsentation (4:3)</PresentationFormat>
  <Paragraphs>1202</Paragraphs>
  <Slides>82</Slides>
  <Notes>26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82</vt:i4>
      </vt:variant>
    </vt:vector>
  </HeadingPairs>
  <TitlesOfParts>
    <vt:vector size="92" baseType="lpstr">
      <vt:lpstr>宋体</vt:lpstr>
      <vt:lpstr>Arial</vt:lpstr>
      <vt:lpstr>Calibri</vt:lpstr>
      <vt:lpstr>Cambria Math</vt:lpstr>
      <vt:lpstr>Consolas</vt:lpstr>
      <vt:lpstr>Symbol</vt:lpstr>
      <vt:lpstr>Trebuchet MS</vt:lpstr>
      <vt:lpstr>Wingdings</vt:lpstr>
      <vt:lpstr>ERCIS Presentation Template</vt:lpstr>
      <vt:lpstr>1_ERCIS Presentation Template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>armin.stein@ercis.uni-muenster.de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astone</dc:creator>
  <cp:lastModifiedBy>Markus Stratz</cp:lastModifiedBy>
  <cp:revision>300</cp:revision>
  <cp:lastPrinted>2013-09-24T18:15:43Z</cp:lastPrinted>
  <dcterms:created xsi:type="dcterms:W3CDTF">2013-01-30T12:01:18Z</dcterms:created>
  <dcterms:modified xsi:type="dcterms:W3CDTF">2015-07-04T21:46:06Z</dcterms:modified>
</cp:coreProperties>
</file>